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9" r:id="rId13"/>
    <p:sldId id="270" r:id="rId14"/>
    <p:sldId id="271" r:id="rId15"/>
    <p:sldId id="273" r:id="rId16"/>
    <p:sldId id="274" r:id="rId17"/>
    <p:sldId id="276" r:id="rId18"/>
    <p:sldId id="277" r:id="rId19"/>
    <p:sldId id="279" r:id="rId20"/>
    <p:sldId id="281" r:id="rId21"/>
    <p:sldId id="282" r:id="rId22"/>
    <p:sldId id="284" r:id="rId23"/>
    <p:sldId id="285" r:id="rId24"/>
    <p:sldId id="286" r:id="rId25"/>
  </p:sldIdLst>
  <p:sldSz cx="18288000" cy="10287000"/>
  <p:notesSz cx="6858000" cy="9144000"/>
  <p:embeddedFontLst>
    <p:embeddedFont>
      <p:font typeface="セザンヌ Bold" panose="020B0600070205080204" charset="-128"/>
      <p:regular r:id="rId26"/>
    </p:embeddedFont>
    <p:embeddedFont>
      <p:font typeface="セザンヌ Medium" panose="020B0600070205080204" charset="-128"/>
      <p:regular r:id="rId27"/>
    </p:embeddedFont>
    <p:embeddedFont>
      <p:font typeface="セザンヌ Ultra-Bold" panose="020B0600070205080204" charset="-128"/>
      <p:regular r:id="rId28"/>
    </p:embeddedFont>
    <p:embeddedFont>
      <p:font typeface="Futura Bold" panose="020B0600070205080204" charset="0"/>
      <p:regular r:id="rId29"/>
    </p:embeddedFont>
    <p:embeddedFont>
      <p:font typeface="Futura Ultra-Bold" panose="020B060007020508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303">
            <a:off x="-6749422" y="-5570192"/>
            <a:ext cx="12077495" cy="9837669"/>
          </a:xfrm>
          <a:custGeom>
            <a:avLst/>
            <a:gdLst/>
            <a:ahLst/>
            <a:cxnLst/>
            <a:rect l="l" t="t" r="r" b="b"/>
            <a:pathLst>
              <a:path w="12077495" h="9837669">
                <a:moveTo>
                  <a:pt x="0" y="0"/>
                </a:moveTo>
                <a:lnTo>
                  <a:pt x="12077495" y="0"/>
                </a:lnTo>
                <a:lnTo>
                  <a:pt x="12077495" y="9837669"/>
                </a:lnTo>
                <a:lnTo>
                  <a:pt x="0" y="98376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rot="-1874295">
            <a:off x="12589163" y="5368166"/>
            <a:ext cx="12077495" cy="9837669"/>
          </a:xfrm>
          <a:custGeom>
            <a:avLst/>
            <a:gdLst/>
            <a:ahLst/>
            <a:cxnLst/>
            <a:rect l="l" t="t" r="r" b="b"/>
            <a:pathLst>
              <a:path w="12077495" h="9837669">
                <a:moveTo>
                  <a:pt x="0" y="0"/>
                </a:moveTo>
                <a:lnTo>
                  <a:pt x="12077495" y="0"/>
                </a:lnTo>
                <a:lnTo>
                  <a:pt x="12077495" y="9837668"/>
                </a:lnTo>
                <a:lnTo>
                  <a:pt x="0" y="9837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Freeform 4"/>
          <p:cNvSpPr/>
          <p:nvPr/>
        </p:nvSpPr>
        <p:spPr>
          <a:xfrm>
            <a:off x="1028700" y="1095839"/>
            <a:ext cx="585590" cy="432142"/>
          </a:xfrm>
          <a:custGeom>
            <a:avLst/>
            <a:gdLst/>
            <a:ahLst/>
            <a:cxnLst/>
            <a:rect l="l" t="t" r="r" b="b"/>
            <a:pathLst>
              <a:path w="585590" h="432142">
                <a:moveTo>
                  <a:pt x="0" y="0"/>
                </a:moveTo>
                <a:lnTo>
                  <a:pt x="585590" y="0"/>
                </a:lnTo>
                <a:lnTo>
                  <a:pt x="585590" y="432142"/>
                </a:lnTo>
                <a:lnTo>
                  <a:pt x="0" y="432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5" name="AutoShape 5"/>
          <p:cNvSpPr/>
          <p:nvPr/>
        </p:nvSpPr>
        <p:spPr>
          <a:xfrm>
            <a:off x="-648479" y="8870986"/>
            <a:ext cx="19584957"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6" name="Freeform 6"/>
          <p:cNvSpPr/>
          <p:nvPr/>
        </p:nvSpPr>
        <p:spPr>
          <a:xfrm>
            <a:off x="9374546" y="9471679"/>
            <a:ext cx="286171" cy="214629"/>
          </a:xfrm>
          <a:custGeom>
            <a:avLst/>
            <a:gdLst/>
            <a:ahLst/>
            <a:cxnLst/>
            <a:rect l="l" t="t" r="r" b="b"/>
            <a:pathLst>
              <a:path w="286171" h="214629">
                <a:moveTo>
                  <a:pt x="0" y="0"/>
                </a:moveTo>
                <a:lnTo>
                  <a:pt x="286172" y="0"/>
                </a:lnTo>
                <a:lnTo>
                  <a:pt x="286172" y="214628"/>
                </a:lnTo>
                <a:lnTo>
                  <a:pt x="0" y="2146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7" name="Freeform 7"/>
          <p:cNvSpPr/>
          <p:nvPr/>
        </p:nvSpPr>
        <p:spPr>
          <a:xfrm>
            <a:off x="13583335" y="9442636"/>
            <a:ext cx="272714" cy="272714"/>
          </a:xfrm>
          <a:custGeom>
            <a:avLst/>
            <a:gdLst/>
            <a:ahLst/>
            <a:cxnLst/>
            <a:rect l="l" t="t" r="r" b="b"/>
            <a:pathLst>
              <a:path w="272714" h="272714">
                <a:moveTo>
                  <a:pt x="0" y="0"/>
                </a:moveTo>
                <a:lnTo>
                  <a:pt x="272714" y="0"/>
                </a:lnTo>
                <a:lnTo>
                  <a:pt x="272714" y="272714"/>
                </a:lnTo>
                <a:lnTo>
                  <a:pt x="0" y="2727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8" name="Freeform 8"/>
          <p:cNvSpPr/>
          <p:nvPr/>
        </p:nvSpPr>
        <p:spPr>
          <a:xfrm>
            <a:off x="6358057" y="9443899"/>
            <a:ext cx="196900" cy="270188"/>
          </a:xfrm>
          <a:custGeom>
            <a:avLst/>
            <a:gdLst/>
            <a:ahLst/>
            <a:cxnLst/>
            <a:rect l="l" t="t" r="r" b="b"/>
            <a:pathLst>
              <a:path w="196900" h="270188">
                <a:moveTo>
                  <a:pt x="0" y="0"/>
                </a:moveTo>
                <a:lnTo>
                  <a:pt x="196900" y="0"/>
                </a:lnTo>
                <a:lnTo>
                  <a:pt x="196900" y="270188"/>
                </a:lnTo>
                <a:lnTo>
                  <a:pt x="0" y="2701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grpSp>
        <p:nvGrpSpPr>
          <p:cNvPr id="9" name="Group 9"/>
          <p:cNvGrpSpPr/>
          <p:nvPr/>
        </p:nvGrpSpPr>
        <p:grpSpPr>
          <a:xfrm>
            <a:off x="8816228" y="6310732"/>
            <a:ext cx="655544" cy="93569"/>
            <a:chOff x="0" y="0"/>
            <a:chExt cx="874058" cy="124758"/>
          </a:xfrm>
        </p:grpSpPr>
        <p:grpSp>
          <p:nvGrpSpPr>
            <p:cNvPr id="10" name="Group 10"/>
            <p:cNvGrpSpPr/>
            <p:nvPr/>
          </p:nvGrpSpPr>
          <p:grpSpPr>
            <a:xfrm>
              <a:off x="0" y="0"/>
              <a:ext cx="124758" cy="124758"/>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73737"/>
              </a:solidFill>
            </p:spPr>
            <p:txBody>
              <a:bodyPr/>
              <a:lstStyle/>
              <a:p>
                <a:endParaRPr lang="ja-JP" altLang="en-US"/>
              </a:p>
            </p:txBody>
          </p:sp>
          <p:sp>
            <p:nvSpPr>
              <p:cNvPr id="12" name="TextBox 12"/>
              <p:cNvSpPr txBox="1"/>
              <p:nvPr/>
            </p:nvSpPr>
            <p:spPr>
              <a:xfrm>
                <a:off x="0" y="-323850"/>
                <a:ext cx="812800" cy="1136650"/>
              </a:xfrm>
              <a:prstGeom prst="rect">
                <a:avLst/>
              </a:prstGeom>
            </p:spPr>
            <p:txBody>
              <a:bodyPr lIns="50800" tIns="50800" rIns="50800" bIns="50800" rtlCol="0" anchor="ctr"/>
              <a:lstStyle/>
              <a:p>
                <a:pPr algn="ctr">
                  <a:lnSpc>
                    <a:spcPts val="3840"/>
                  </a:lnSpc>
                </a:pPr>
                <a:endParaRPr/>
              </a:p>
            </p:txBody>
          </p:sp>
        </p:grpSp>
        <p:grpSp>
          <p:nvGrpSpPr>
            <p:cNvPr id="13" name="Group 13"/>
            <p:cNvGrpSpPr/>
            <p:nvPr/>
          </p:nvGrpSpPr>
          <p:grpSpPr>
            <a:xfrm>
              <a:off x="374650" y="0"/>
              <a:ext cx="124758" cy="124758"/>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73737"/>
              </a:solidFill>
            </p:spPr>
            <p:txBody>
              <a:bodyPr/>
              <a:lstStyle/>
              <a:p>
                <a:endParaRPr lang="ja-JP" altLang="en-US"/>
              </a:p>
            </p:txBody>
          </p:sp>
          <p:sp>
            <p:nvSpPr>
              <p:cNvPr id="15" name="TextBox 15"/>
              <p:cNvSpPr txBox="1"/>
              <p:nvPr/>
            </p:nvSpPr>
            <p:spPr>
              <a:xfrm>
                <a:off x="0" y="-323850"/>
                <a:ext cx="812800" cy="1136650"/>
              </a:xfrm>
              <a:prstGeom prst="rect">
                <a:avLst/>
              </a:prstGeom>
            </p:spPr>
            <p:txBody>
              <a:bodyPr lIns="50800" tIns="50800" rIns="50800" bIns="50800" rtlCol="0" anchor="ctr"/>
              <a:lstStyle/>
              <a:p>
                <a:pPr algn="ctr">
                  <a:lnSpc>
                    <a:spcPts val="3840"/>
                  </a:lnSpc>
                </a:pPr>
                <a:endParaRPr/>
              </a:p>
            </p:txBody>
          </p:sp>
        </p:grpSp>
        <p:grpSp>
          <p:nvGrpSpPr>
            <p:cNvPr id="16" name="Group 16"/>
            <p:cNvGrpSpPr/>
            <p:nvPr/>
          </p:nvGrpSpPr>
          <p:grpSpPr>
            <a:xfrm>
              <a:off x="749300" y="0"/>
              <a:ext cx="124758" cy="124758"/>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73737"/>
              </a:solidFill>
            </p:spPr>
            <p:txBody>
              <a:bodyPr/>
              <a:lstStyle/>
              <a:p>
                <a:endParaRPr lang="ja-JP" altLang="en-US"/>
              </a:p>
            </p:txBody>
          </p:sp>
          <p:sp>
            <p:nvSpPr>
              <p:cNvPr id="18" name="TextBox 18"/>
              <p:cNvSpPr txBox="1"/>
              <p:nvPr/>
            </p:nvSpPr>
            <p:spPr>
              <a:xfrm>
                <a:off x="0" y="-323850"/>
                <a:ext cx="812800" cy="1136650"/>
              </a:xfrm>
              <a:prstGeom prst="rect">
                <a:avLst/>
              </a:prstGeom>
            </p:spPr>
            <p:txBody>
              <a:bodyPr lIns="50800" tIns="50800" rIns="50800" bIns="50800" rtlCol="0" anchor="ctr"/>
              <a:lstStyle/>
              <a:p>
                <a:pPr algn="ctr">
                  <a:lnSpc>
                    <a:spcPts val="3840"/>
                  </a:lnSpc>
                </a:pPr>
                <a:endParaRPr/>
              </a:p>
            </p:txBody>
          </p:sp>
        </p:grpSp>
      </p:grpSp>
      <p:grpSp>
        <p:nvGrpSpPr>
          <p:cNvPr id="19" name="Group 19"/>
          <p:cNvGrpSpPr/>
          <p:nvPr/>
        </p:nvGrpSpPr>
        <p:grpSpPr>
          <a:xfrm>
            <a:off x="4561013" y="9410752"/>
            <a:ext cx="798141" cy="336483"/>
            <a:chOff x="0" y="0"/>
            <a:chExt cx="1064188" cy="448644"/>
          </a:xfrm>
        </p:grpSpPr>
        <p:grpSp>
          <p:nvGrpSpPr>
            <p:cNvPr id="20" name="Group 20"/>
            <p:cNvGrpSpPr/>
            <p:nvPr/>
          </p:nvGrpSpPr>
          <p:grpSpPr>
            <a:xfrm>
              <a:off x="0" y="0"/>
              <a:ext cx="383986" cy="448644"/>
              <a:chOff x="0" y="0"/>
              <a:chExt cx="406400" cy="474832"/>
            </a:xfrm>
          </p:grpSpPr>
          <p:sp>
            <p:nvSpPr>
              <p:cNvPr id="21" name="Freeform 21"/>
              <p:cNvSpPr/>
              <p:nvPr/>
            </p:nvSpPr>
            <p:spPr>
              <a:xfrm>
                <a:off x="0" y="0"/>
                <a:ext cx="406400" cy="474832"/>
              </a:xfrm>
              <a:custGeom>
                <a:avLst/>
                <a:gdLst/>
                <a:ahLst/>
                <a:cxnLst/>
                <a:rect l="l" t="t" r="r" b="b"/>
                <a:pathLst>
                  <a:path w="406400" h="474832">
                    <a:moveTo>
                      <a:pt x="0" y="0"/>
                    </a:moveTo>
                    <a:lnTo>
                      <a:pt x="203200" y="0"/>
                    </a:lnTo>
                    <a:lnTo>
                      <a:pt x="406400" y="237416"/>
                    </a:lnTo>
                    <a:lnTo>
                      <a:pt x="203200" y="474832"/>
                    </a:lnTo>
                    <a:lnTo>
                      <a:pt x="0" y="474832"/>
                    </a:lnTo>
                    <a:lnTo>
                      <a:pt x="203200" y="237416"/>
                    </a:lnTo>
                    <a:lnTo>
                      <a:pt x="0" y="0"/>
                    </a:lnTo>
                    <a:close/>
                  </a:path>
                </a:pathLst>
              </a:custGeom>
              <a:solidFill>
                <a:srgbClr val="CDCDCD"/>
              </a:solidFill>
            </p:spPr>
            <p:txBody>
              <a:bodyPr/>
              <a:lstStyle/>
              <a:p>
                <a:endParaRPr lang="ja-JP" altLang="en-US"/>
              </a:p>
            </p:txBody>
          </p:sp>
          <p:sp>
            <p:nvSpPr>
              <p:cNvPr id="22" name="TextBox 22"/>
              <p:cNvSpPr txBox="1"/>
              <p:nvPr/>
            </p:nvSpPr>
            <p:spPr>
              <a:xfrm>
                <a:off x="177800" y="-323850"/>
                <a:ext cx="152400" cy="798682"/>
              </a:xfrm>
              <a:prstGeom prst="rect">
                <a:avLst/>
              </a:prstGeom>
            </p:spPr>
            <p:txBody>
              <a:bodyPr lIns="50800" tIns="50800" rIns="50800" bIns="50800" rtlCol="0" anchor="ctr"/>
              <a:lstStyle/>
              <a:p>
                <a:pPr algn="ctr">
                  <a:lnSpc>
                    <a:spcPts val="3840"/>
                  </a:lnSpc>
                </a:pPr>
                <a:endParaRPr/>
              </a:p>
            </p:txBody>
          </p:sp>
        </p:grpSp>
        <p:grpSp>
          <p:nvGrpSpPr>
            <p:cNvPr id="23" name="Group 23"/>
            <p:cNvGrpSpPr/>
            <p:nvPr/>
          </p:nvGrpSpPr>
          <p:grpSpPr>
            <a:xfrm>
              <a:off x="340101" y="0"/>
              <a:ext cx="383986" cy="448644"/>
              <a:chOff x="0" y="0"/>
              <a:chExt cx="406400" cy="474832"/>
            </a:xfrm>
          </p:grpSpPr>
          <p:sp>
            <p:nvSpPr>
              <p:cNvPr id="24" name="Freeform 24"/>
              <p:cNvSpPr/>
              <p:nvPr/>
            </p:nvSpPr>
            <p:spPr>
              <a:xfrm>
                <a:off x="0" y="0"/>
                <a:ext cx="406400" cy="474832"/>
              </a:xfrm>
              <a:custGeom>
                <a:avLst/>
                <a:gdLst/>
                <a:ahLst/>
                <a:cxnLst/>
                <a:rect l="l" t="t" r="r" b="b"/>
                <a:pathLst>
                  <a:path w="406400" h="474832">
                    <a:moveTo>
                      <a:pt x="0" y="0"/>
                    </a:moveTo>
                    <a:lnTo>
                      <a:pt x="203200" y="0"/>
                    </a:lnTo>
                    <a:lnTo>
                      <a:pt x="406400" y="237416"/>
                    </a:lnTo>
                    <a:lnTo>
                      <a:pt x="203200" y="474832"/>
                    </a:lnTo>
                    <a:lnTo>
                      <a:pt x="0" y="474832"/>
                    </a:lnTo>
                    <a:lnTo>
                      <a:pt x="203200" y="237416"/>
                    </a:lnTo>
                    <a:lnTo>
                      <a:pt x="0" y="0"/>
                    </a:lnTo>
                    <a:close/>
                  </a:path>
                </a:pathLst>
              </a:custGeom>
              <a:solidFill>
                <a:srgbClr val="CDCDCD"/>
              </a:solidFill>
            </p:spPr>
            <p:txBody>
              <a:bodyPr/>
              <a:lstStyle/>
              <a:p>
                <a:endParaRPr lang="ja-JP" altLang="en-US"/>
              </a:p>
            </p:txBody>
          </p:sp>
          <p:sp>
            <p:nvSpPr>
              <p:cNvPr id="25" name="TextBox 25"/>
              <p:cNvSpPr txBox="1"/>
              <p:nvPr/>
            </p:nvSpPr>
            <p:spPr>
              <a:xfrm>
                <a:off x="177800" y="-323850"/>
                <a:ext cx="152400" cy="798682"/>
              </a:xfrm>
              <a:prstGeom prst="rect">
                <a:avLst/>
              </a:prstGeom>
            </p:spPr>
            <p:txBody>
              <a:bodyPr lIns="50800" tIns="50800" rIns="50800" bIns="50800" rtlCol="0" anchor="ctr"/>
              <a:lstStyle/>
              <a:p>
                <a:pPr algn="ctr">
                  <a:lnSpc>
                    <a:spcPts val="3840"/>
                  </a:lnSpc>
                </a:pPr>
                <a:endParaRPr/>
              </a:p>
            </p:txBody>
          </p:sp>
        </p:grpSp>
        <p:grpSp>
          <p:nvGrpSpPr>
            <p:cNvPr id="26" name="Group 26"/>
            <p:cNvGrpSpPr/>
            <p:nvPr/>
          </p:nvGrpSpPr>
          <p:grpSpPr>
            <a:xfrm>
              <a:off x="680201" y="0"/>
              <a:ext cx="383986" cy="448644"/>
              <a:chOff x="0" y="0"/>
              <a:chExt cx="406400" cy="474832"/>
            </a:xfrm>
          </p:grpSpPr>
          <p:sp>
            <p:nvSpPr>
              <p:cNvPr id="27" name="Freeform 27"/>
              <p:cNvSpPr/>
              <p:nvPr/>
            </p:nvSpPr>
            <p:spPr>
              <a:xfrm>
                <a:off x="0" y="0"/>
                <a:ext cx="406400" cy="474832"/>
              </a:xfrm>
              <a:custGeom>
                <a:avLst/>
                <a:gdLst/>
                <a:ahLst/>
                <a:cxnLst/>
                <a:rect l="l" t="t" r="r" b="b"/>
                <a:pathLst>
                  <a:path w="406400" h="474832">
                    <a:moveTo>
                      <a:pt x="0" y="0"/>
                    </a:moveTo>
                    <a:lnTo>
                      <a:pt x="203200" y="0"/>
                    </a:lnTo>
                    <a:lnTo>
                      <a:pt x="406400" y="237416"/>
                    </a:lnTo>
                    <a:lnTo>
                      <a:pt x="203200" y="474832"/>
                    </a:lnTo>
                    <a:lnTo>
                      <a:pt x="0" y="474832"/>
                    </a:lnTo>
                    <a:lnTo>
                      <a:pt x="203200" y="237416"/>
                    </a:lnTo>
                    <a:lnTo>
                      <a:pt x="0" y="0"/>
                    </a:lnTo>
                    <a:close/>
                  </a:path>
                </a:pathLst>
              </a:custGeom>
              <a:solidFill>
                <a:srgbClr val="CDCDCD"/>
              </a:solidFill>
            </p:spPr>
            <p:txBody>
              <a:bodyPr/>
              <a:lstStyle/>
              <a:p>
                <a:endParaRPr lang="ja-JP" altLang="en-US"/>
              </a:p>
            </p:txBody>
          </p:sp>
          <p:sp>
            <p:nvSpPr>
              <p:cNvPr id="28" name="TextBox 28"/>
              <p:cNvSpPr txBox="1"/>
              <p:nvPr/>
            </p:nvSpPr>
            <p:spPr>
              <a:xfrm>
                <a:off x="177800" y="-323850"/>
                <a:ext cx="152400" cy="798682"/>
              </a:xfrm>
              <a:prstGeom prst="rect">
                <a:avLst/>
              </a:prstGeom>
            </p:spPr>
            <p:txBody>
              <a:bodyPr lIns="50800" tIns="50800" rIns="50800" bIns="50800" rtlCol="0" anchor="ctr"/>
              <a:lstStyle/>
              <a:p>
                <a:pPr algn="ctr">
                  <a:lnSpc>
                    <a:spcPts val="3840"/>
                  </a:lnSpc>
                </a:pPr>
                <a:endParaRPr/>
              </a:p>
            </p:txBody>
          </p:sp>
        </p:grpSp>
      </p:grpSp>
      <p:sp>
        <p:nvSpPr>
          <p:cNvPr id="29" name="TextBox 29"/>
          <p:cNvSpPr txBox="1"/>
          <p:nvPr/>
        </p:nvSpPr>
        <p:spPr>
          <a:xfrm>
            <a:off x="3842446" y="2565261"/>
            <a:ext cx="10603109" cy="3510915"/>
          </a:xfrm>
          <a:prstGeom prst="rect">
            <a:avLst/>
          </a:prstGeom>
        </p:spPr>
        <p:txBody>
          <a:bodyPr lIns="0" tIns="0" rIns="0" bIns="0" rtlCol="0" anchor="t">
            <a:spAutoFit/>
          </a:bodyPr>
          <a:lstStyle/>
          <a:p>
            <a:pPr algn="ctr">
              <a:lnSpc>
                <a:spcPts val="11520"/>
              </a:lnSpc>
            </a:pPr>
            <a:r>
              <a:rPr lang="en-US" sz="7200" b="1" spc="359">
                <a:solidFill>
                  <a:srgbClr val="373737"/>
                </a:solidFill>
                <a:latin typeface="セザンヌ Bold"/>
                <a:ea typeface="セザンヌ Bold"/>
                <a:cs typeface="セザンヌ Bold"/>
                <a:sym typeface="セザンヌ Bold"/>
              </a:rPr>
              <a:t>敬老祝い事業アンケート集計ツール</a:t>
            </a:r>
          </a:p>
        </p:txBody>
      </p:sp>
      <p:sp>
        <p:nvSpPr>
          <p:cNvPr id="30" name="TextBox 30"/>
          <p:cNvSpPr txBox="1"/>
          <p:nvPr/>
        </p:nvSpPr>
        <p:spPr>
          <a:xfrm>
            <a:off x="3842446" y="6434472"/>
            <a:ext cx="10603109" cy="784860"/>
          </a:xfrm>
          <a:prstGeom prst="rect">
            <a:avLst/>
          </a:prstGeom>
        </p:spPr>
        <p:txBody>
          <a:bodyPr lIns="0" tIns="0" rIns="0" bIns="0" rtlCol="0" anchor="t">
            <a:spAutoFit/>
          </a:bodyPr>
          <a:lstStyle/>
          <a:p>
            <a:pPr marL="0" lvl="0" indent="0" algn="ctr">
              <a:lnSpc>
                <a:spcPts val="4800"/>
              </a:lnSpc>
              <a:spcBef>
                <a:spcPct val="0"/>
              </a:spcBef>
            </a:pPr>
            <a:r>
              <a:rPr lang="en-US" sz="2400" spc="120">
                <a:solidFill>
                  <a:srgbClr val="373737"/>
                </a:solidFill>
                <a:latin typeface="セザンヌ Medium"/>
                <a:ea typeface="セザンヌ Medium"/>
                <a:cs typeface="セザンヌ Medium"/>
                <a:sym typeface="セザンヌ Medium"/>
              </a:rPr>
              <a:t>B市祝事業</a:t>
            </a:r>
          </a:p>
        </p:txBody>
      </p:sp>
      <p:sp>
        <p:nvSpPr>
          <p:cNvPr id="31" name="TextBox 31"/>
          <p:cNvSpPr txBox="1"/>
          <p:nvPr/>
        </p:nvSpPr>
        <p:spPr>
          <a:xfrm>
            <a:off x="7077589" y="1974898"/>
            <a:ext cx="4132821" cy="1210147"/>
          </a:xfrm>
          <a:prstGeom prst="rect">
            <a:avLst/>
          </a:prstGeom>
        </p:spPr>
        <p:txBody>
          <a:bodyPr lIns="0" tIns="0" rIns="0" bIns="0" rtlCol="0" anchor="t">
            <a:spAutoFit/>
          </a:bodyPr>
          <a:lstStyle/>
          <a:p>
            <a:pPr algn="ctr">
              <a:lnSpc>
                <a:spcPts val="4800"/>
              </a:lnSpc>
            </a:pPr>
            <a:r>
              <a:rPr lang="en-US" sz="2400" b="1" spc="360">
                <a:solidFill>
                  <a:srgbClr val="373737"/>
                </a:solidFill>
                <a:latin typeface="Futura Bold"/>
                <a:ea typeface="Futura Bold"/>
                <a:cs typeface="Futura Bold"/>
                <a:sym typeface="Futura Bold"/>
              </a:rPr>
              <a:t>RESPECT FOR THE AGED</a:t>
            </a:r>
          </a:p>
          <a:p>
            <a:pPr marL="0" lvl="0" indent="0" algn="ctr">
              <a:lnSpc>
                <a:spcPts val="4800"/>
              </a:lnSpc>
              <a:spcBef>
                <a:spcPct val="0"/>
              </a:spcBef>
            </a:pPr>
            <a:endParaRPr lang="en-US" sz="2400" b="1" spc="360">
              <a:solidFill>
                <a:srgbClr val="373737"/>
              </a:solidFill>
              <a:latin typeface="Futura Bold"/>
              <a:ea typeface="Futura Bold"/>
              <a:cs typeface="Futura Bold"/>
              <a:sym typeface="Futura Bold"/>
            </a:endParaRPr>
          </a:p>
        </p:txBody>
      </p:sp>
      <p:sp>
        <p:nvSpPr>
          <p:cNvPr id="32" name="TextBox 32"/>
          <p:cNvSpPr txBox="1"/>
          <p:nvPr/>
        </p:nvSpPr>
        <p:spPr>
          <a:xfrm>
            <a:off x="1765769" y="806132"/>
            <a:ext cx="5711069" cy="694055"/>
          </a:xfrm>
          <a:prstGeom prst="rect">
            <a:avLst/>
          </a:prstGeom>
        </p:spPr>
        <p:txBody>
          <a:bodyPr lIns="0" tIns="0" rIns="0" bIns="0" rtlCol="0" anchor="t">
            <a:spAutoFit/>
          </a:bodyPr>
          <a:lstStyle/>
          <a:p>
            <a:pPr algn="l">
              <a:lnSpc>
                <a:spcPts val="3840"/>
              </a:lnSpc>
            </a:pPr>
            <a:r>
              <a:rPr lang="en-US" sz="2400" b="1" spc="120">
                <a:solidFill>
                  <a:srgbClr val="373737"/>
                </a:solidFill>
                <a:latin typeface="セザンヌ Ultra-Bold"/>
                <a:ea typeface="セザンヌ Ultra-Bold"/>
                <a:cs typeface="セザンヌ Ultra-Bold"/>
                <a:sym typeface="セザンヌ Ultra-Bold"/>
              </a:rPr>
              <a:t>Kaibara &amp; Co.</a:t>
            </a:r>
          </a:p>
        </p:txBody>
      </p:sp>
      <p:sp>
        <p:nvSpPr>
          <p:cNvPr id="33" name="TextBox 33"/>
          <p:cNvSpPr txBox="1"/>
          <p:nvPr/>
        </p:nvSpPr>
        <p:spPr>
          <a:xfrm>
            <a:off x="13973353" y="9248158"/>
            <a:ext cx="3285947" cy="452120"/>
          </a:xfrm>
          <a:prstGeom prst="rect">
            <a:avLst/>
          </a:prstGeom>
        </p:spPr>
        <p:txBody>
          <a:bodyPr lIns="0" tIns="0" rIns="0" bIns="0" rtlCol="0" anchor="t">
            <a:spAutoFit/>
          </a:bodyPr>
          <a:lstStyle/>
          <a:p>
            <a:pPr marL="0" lvl="0" indent="0" algn="l">
              <a:lnSpc>
                <a:spcPts val="2560"/>
              </a:lnSpc>
              <a:spcBef>
                <a:spcPct val="0"/>
              </a:spcBef>
            </a:pPr>
            <a:r>
              <a:rPr lang="en-US" sz="1600" spc="80">
                <a:solidFill>
                  <a:srgbClr val="373737"/>
                </a:solidFill>
                <a:latin typeface="セザンヌ Medium"/>
                <a:ea typeface="セザンヌ Medium"/>
                <a:cs typeface="セザンヌ Medium"/>
                <a:sym typeface="セザンヌ Medium"/>
              </a:rPr>
              <a:t>www.reallygreatsite.com</a:t>
            </a:r>
          </a:p>
        </p:txBody>
      </p:sp>
      <p:sp>
        <p:nvSpPr>
          <p:cNvPr id="34" name="TextBox 34"/>
          <p:cNvSpPr txBox="1"/>
          <p:nvPr/>
        </p:nvSpPr>
        <p:spPr>
          <a:xfrm>
            <a:off x="9865975" y="9248158"/>
            <a:ext cx="3351014" cy="452120"/>
          </a:xfrm>
          <a:prstGeom prst="rect">
            <a:avLst/>
          </a:prstGeom>
        </p:spPr>
        <p:txBody>
          <a:bodyPr lIns="0" tIns="0" rIns="0" bIns="0" rtlCol="0" anchor="t">
            <a:spAutoFit/>
          </a:bodyPr>
          <a:lstStyle/>
          <a:p>
            <a:pPr marL="0" lvl="0" indent="0" algn="l">
              <a:lnSpc>
                <a:spcPts val="2560"/>
              </a:lnSpc>
              <a:spcBef>
                <a:spcPct val="0"/>
              </a:spcBef>
            </a:pPr>
            <a:r>
              <a:rPr lang="en-US" sz="1600" spc="80">
                <a:solidFill>
                  <a:srgbClr val="373737"/>
                </a:solidFill>
                <a:latin typeface="セザンヌ Medium"/>
                <a:ea typeface="セザンヌ Medium"/>
                <a:cs typeface="セザンヌ Medium"/>
                <a:sym typeface="セザンヌ Medium"/>
              </a:rPr>
              <a:t>kaibara.natsuki7788@gmail.com</a:t>
            </a:r>
          </a:p>
        </p:txBody>
      </p:sp>
      <p:sp>
        <p:nvSpPr>
          <p:cNvPr id="35" name="TextBox 35"/>
          <p:cNvSpPr txBox="1"/>
          <p:nvPr/>
        </p:nvSpPr>
        <p:spPr>
          <a:xfrm>
            <a:off x="6650852" y="9248158"/>
            <a:ext cx="2112159" cy="452120"/>
          </a:xfrm>
          <a:prstGeom prst="rect">
            <a:avLst/>
          </a:prstGeom>
        </p:spPr>
        <p:txBody>
          <a:bodyPr lIns="0" tIns="0" rIns="0" bIns="0" rtlCol="0" anchor="t">
            <a:spAutoFit/>
          </a:bodyPr>
          <a:lstStyle/>
          <a:p>
            <a:pPr marL="0" lvl="0" indent="0" algn="l">
              <a:lnSpc>
                <a:spcPts val="2560"/>
              </a:lnSpc>
              <a:spcBef>
                <a:spcPct val="0"/>
              </a:spcBef>
            </a:pPr>
            <a:r>
              <a:rPr lang="en-US" sz="1600" spc="80">
                <a:solidFill>
                  <a:srgbClr val="373737"/>
                </a:solidFill>
                <a:latin typeface="セザンヌ Medium"/>
                <a:ea typeface="セザンヌ Medium"/>
                <a:cs typeface="セザンヌ Medium"/>
                <a:sym typeface="セザンヌ Medium"/>
              </a:rPr>
              <a:t>123-456-7890</a:t>
            </a:r>
          </a:p>
        </p:txBody>
      </p:sp>
      <p:sp>
        <p:nvSpPr>
          <p:cNvPr id="36" name="TextBox 36"/>
          <p:cNvSpPr txBox="1"/>
          <p:nvPr/>
        </p:nvSpPr>
        <p:spPr>
          <a:xfrm>
            <a:off x="1065432" y="9205613"/>
            <a:ext cx="3171730" cy="508635"/>
          </a:xfrm>
          <a:prstGeom prst="rect">
            <a:avLst/>
          </a:prstGeom>
        </p:spPr>
        <p:txBody>
          <a:bodyPr lIns="0" tIns="0" rIns="0" bIns="0" rtlCol="0" anchor="t">
            <a:spAutoFit/>
          </a:bodyPr>
          <a:lstStyle/>
          <a:p>
            <a:pPr marL="0" lvl="0" indent="0" algn="l">
              <a:lnSpc>
                <a:spcPts val="2880"/>
              </a:lnSpc>
              <a:spcBef>
                <a:spcPct val="0"/>
              </a:spcBef>
            </a:pPr>
            <a:r>
              <a:rPr lang="en-US" sz="1800" b="1" spc="89">
                <a:solidFill>
                  <a:srgbClr val="373737"/>
                </a:solidFill>
                <a:latin typeface="セザンヌ Bold"/>
                <a:ea typeface="セザンヌ Bold"/>
                <a:cs typeface="セザンヌ Bold"/>
                <a:sym typeface="セザンヌ Bold"/>
              </a:rPr>
              <a:t>お問い合わせ・申し込み</a:t>
            </a:r>
          </a:p>
        </p:txBody>
      </p:sp>
      <p:sp>
        <p:nvSpPr>
          <p:cNvPr id="37" name="TextBox 37"/>
          <p:cNvSpPr txBox="1"/>
          <p:nvPr/>
        </p:nvSpPr>
        <p:spPr>
          <a:xfrm>
            <a:off x="13226515" y="819150"/>
            <a:ext cx="4042310" cy="775970"/>
          </a:xfrm>
          <a:prstGeom prst="rect">
            <a:avLst/>
          </a:prstGeom>
        </p:spPr>
        <p:txBody>
          <a:bodyPr lIns="0" tIns="0" rIns="0" bIns="0" rtlCol="0" anchor="t">
            <a:spAutoFit/>
          </a:bodyPr>
          <a:lstStyle/>
          <a:p>
            <a:pPr algn="r">
              <a:lnSpc>
                <a:spcPts val="2560"/>
              </a:lnSpc>
            </a:pPr>
            <a:r>
              <a:rPr lang="en-US" sz="1600" spc="80">
                <a:solidFill>
                  <a:srgbClr val="373737"/>
                </a:solidFill>
                <a:latin typeface="セザンヌ Medium"/>
                <a:ea typeface="セザンヌ Medium"/>
                <a:cs typeface="セザンヌ Medium"/>
                <a:sym typeface="セザンヌ Medium"/>
              </a:rPr>
              <a:t>2024年12月18日</a:t>
            </a:r>
          </a:p>
          <a:p>
            <a:pPr algn="r">
              <a:lnSpc>
                <a:spcPts val="2560"/>
              </a:lnSpc>
            </a:pPr>
            <a:r>
              <a:rPr lang="en-US" sz="1600" spc="80">
                <a:solidFill>
                  <a:srgbClr val="373737"/>
                </a:solidFill>
                <a:latin typeface="セザンヌ Medium"/>
                <a:ea typeface="セザンヌ Medium"/>
                <a:cs typeface="セザンヌ Medium"/>
                <a:sym typeface="セザンヌ Medium"/>
              </a:rPr>
              <a:t>貝原　菜月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65433" y="3013947"/>
            <a:ext cx="4342471" cy="4142662"/>
            <a:chOff x="0" y="0"/>
            <a:chExt cx="5789962" cy="5523549"/>
          </a:xfrm>
        </p:grpSpPr>
        <p:sp>
          <p:nvSpPr>
            <p:cNvPr id="3" name="Freeform 3"/>
            <p:cNvSpPr/>
            <p:nvPr/>
          </p:nvSpPr>
          <p:spPr>
            <a:xfrm>
              <a:off x="0" y="102039"/>
              <a:ext cx="5789962" cy="5421509"/>
            </a:xfrm>
            <a:custGeom>
              <a:avLst/>
              <a:gdLst/>
              <a:ahLst/>
              <a:cxnLst/>
              <a:rect l="l" t="t" r="r" b="b"/>
              <a:pathLst>
                <a:path w="5789962" h="5421509">
                  <a:moveTo>
                    <a:pt x="0" y="0"/>
                  </a:moveTo>
                  <a:lnTo>
                    <a:pt x="5789962" y="0"/>
                  </a:lnTo>
                  <a:lnTo>
                    <a:pt x="5789962" y="5421510"/>
                  </a:lnTo>
                  <a:lnTo>
                    <a:pt x="0" y="5421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Freeform 4"/>
            <p:cNvSpPr/>
            <p:nvPr/>
          </p:nvSpPr>
          <p:spPr>
            <a:xfrm rot="-741418">
              <a:off x="596005" y="122268"/>
              <a:ext cx="1228785" cy="795359"/>
            </a:xfrm>
            <a:custGeom>
              <a:avLst/>
              <a:gdLst/>
              <a:ahLst/>
              <a:cxnLst/>
              <a:rect l="l" t="t" r="r" b="b"/>
              <a:pathLst>
                <a:path w="1228785" h="795359">
                  <a:moveTo>
                    <a:pt x="0" y="0"/>
                  </a:moveTo>
                  <a:lnTo>
                    <a:pt x="1228785" y="0"/>
                  </a:lnTo>
                  <a:lnTo>
                    <a:pt x="1228785" y="795359"/>
                  </a:lnTo>
                  <a:lnTo>
                    <a:pt x="0" y="795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grpSp>
      <p:sp>
        <p:nvSpPr>
          <p:cNvPr id="5" name="TextBox 5"/>
          <p:cNvSpPr txBox="1"/>
          <p:nvPr/>
        </p:nvSpPr>
        <p:spPr>
          <a:xfrm>
            <a:off x="1554125" y="704850"/>
            <a:ext cx="8711308"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業務の課題</a:t>
            </a:r>
          </a:p>
        </p:txBody>
      </p:sp>
      <p:grpSp>
        <p:nvGrpSpPr>
          <p:cNvPr id="6" name="Group 6"/>
          <p:cNvGrpSpPr/>
          <p:nvPr/>
        </p:nvGrpSpPr>
        <p:grpSpPr>
          <a:xfrm>
            <a:off x="1554125" y="3307077"/>
            <a:ext cx="8295223" cy="3672847"/>
            <a:chOff x="0" y="0"/>
            <a:chExt cx="11060297" cy="4897129"/>
          </a:xfrm>
        </p:grpSpPr>
        <p:sp>
          <p:nvSpPr>
            <p:cNvPr id="7" name="TextBox 7"/>
            <p:cNvSpPr txBox="1"/>
            <p:nvPr/>
          </p:nvSpPr>
          <p:spPr>
            <a:xfrm>
              <a:off x="0" y="-628650"/>
              <a:ext cx="11060297" cy="1589731"/>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アンケート業務の負担</a:t>
              </a:r>
            </a:p>
          </p:txBody>
        </p:sp>
        <p:sp>
          <p:nvSpPr>
            <p:cNvPr id="8" name="TextBox 8"/>
            <p:cNvSpPr txBox="1"/>
            <p:nvPr/>
          </p:nvSpPr>
          <p:spPr>
            <a:xfrm>
              <a:off x="0" y="1138537"/>
              <a:ext cx="11060297" cy="3758592"/>
            </a:xfrm>
            <a:prstGeom prst="rect">
              <a:avLst/>
            </a:prstGeom>
          </p:spPr>
          <p:txBody>
            <a:bodyPr lIns="0" tIns="0" rIns="0" bIns="0" rtlCol="0" anchor="t">
              <a:spAutoFit/>
            </a:bodyPr>
            <a:lstStyle/>
            <a:p>
              <a:pPr algn="l">
                <a:lnSpc>
                  <a:spcPts val="5400"/>
                </a:lnSpc>
              </a:pPr>
              <a:r>
                <a:rPr lang="en-US" sz="2700" spc="135">
                  <a:solidFill>
                    <a:srgbClr val="373737"/>
                  </a:solidFill>
                  <a:latin typeface="セザンヌ Medium"/>
                  <a:ea typeface="セザンヌ Medium"/>
                  <a:cs typeface="セザンヌ Medium"/>
                  <a:sym typeface="セザンヌ Medium"/>
                </a:rPr>
                <a:t>現在、アンケートは電話で行っており、</a:t>
              </a:r>
            </a:p>
            <a:p>
              <a:pPr algn="l">
                <a:lnSpc>
                  <a:spcPts val="5400"/>
                </a:lnSpc>
              </a:pPr>
              <a:r>
                <a:rPr lang="en-US" sz="2700" spc="135">
                  <a:solidFill>
                    <a:srgbClr val="373737"/>
                  </a:solidFill>
                  <a:latin typeface="セザンヌ Medium"/>
                  <a:ea typeface="セザンヌ Medium"/>
                  <a:cs typeface="セザンヌ Medium"/>
                  <a:sym typeface="セザンヌ Medium"/>
                </a:rPr>
                <a:t>不在による掛け直しや折り返しの対応等に</a:t>
              </a:r>
            </a:p>
            <a:p>
              <a:pPr algn="l">
                <a:lnSpc>
                  <a:spcPts val="5400"/>
                </a:lnSpc>
              </a:pPr>
              <a:r>
                <a:rPr lang="en-US" sz="2700" spc="135">
                  <a:solidFill>
                    <a:srgbClr val="373737"/>
                  </a:solidFill>
                  <a:latin typeface="セザンヌ Medium"/>
                  <a:ea typeface="セザンヌ Medium"/>
                  <a:cs typeface="セザンヌ Medium"/>
                  <a:sym typeface="セザンヌ Medium"/>
                </a:rPr>
                <a:t>多大な時間を要しており、</a:t>
              </a:r>
            </a:p>
            <a:p>
              <a:pPr algn="l">
                <a:lnSpc>
                  <a:spcPts val="5400"/>
                </a:lnSpc>
              </a:pPr>
              <a:r>
                <a:rPr lang="en-US" sz="2700" spc="135">
                  <a:solidFill>
                    <a:srgbClr val="373737"/>
                  </a:solidFill>
                  <a:latin typeface="セザンヌ Medium"/>
                  <a:ea typeface="セザンヌ Medium"/>
                  <a:cs typeface="セザンヌ Medium"/>
                  <a:sym typeface="セザンヌ Medium"/>
                </a:rPr>
                <a:t>職員の負担が多くなっている。</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59603" y="2421048"/>
            <a:ext cx="8099697" cy="5943153"/>
          </a:xfrm>
          <a:custGeom>
            <a:avLst/>
            <a:gdLst/>
            <a:ahLst/>
            <a:cxnLst/>
            <a:rect l="l" t="t" r="r" b="b"/>
            <a:pathLst>
              <a:path w="8099697" h="5943153">
                <a:moveTo>
                  <a:pt x="0" y="0"/>
                </a:moveTo>
                <a:lnTo>
                  <a:pt x="8099697" y="0"/>
                </a:lnTo>
                <a:lnTo>
                  <a:pt x="8099697" y="5943153"/>
                </a:lnTo>
                <a:lnTo>
                  <a:pt x="0" y="5943153"/>
                </a:lnTo>
                <a:lnTo>
                  <a:pt x="0" y="0"/>
                </a:lnTo>
                <a:close/>
              </a:path>
            </a:pathLst>
          </a:custGeom>
          <a:blipFill>
            <a:blip r:embed="rId2"/>
            <a:stretch>
              <a:fillRect/>
            </a:stretch>
          </a:blipFill>
        </p:spPr>
        <p:txBody>
          <a:bodyPr/>
          <a:lstStyle/>
          <a:p>
            <a:endParaRPr lang="ja-JP" altLang="en-US"/>
          </a:p>
        </p:txBody>
      </p:sp>
      <p:sp>
        <p:nvSpPr>
          <p:cNvPr id="3" name="TextBox 3"/>
          <p:cNvSpPr txBox="1"/>
          <p:nvPr/>
        </p:nvSpPr>
        <p:spPr>
          <a:xfrm>
            <a:off x="1554125" y="704850"/>
            <a:ext cx="8711308"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課題への対策</a:t>
            </a:r>
          </a:p>
        </p:txBody>
      </p:sp>
      <p:grpSp>
        <p:nvGrpSpPr>
          <p:cNvPr id="4" name="Group 4"/>
          <p:cNvGrpSpPr/>
          <p:nvPr/>
        </p:nvGrpSpPr>
        <p:grpSpPr>
          <a:xfrm>
            <a:off x="1554125" y="3307077"/>
            <a:ext cx="6899817" cy="4370530"/>
            <a:chOff x="0" y="0"/>
            <a:chExt cx="9199756" cy="5827374"/>
          </a:xfrm>
        </p:grpSpPr>
        <p:sp>
          <p:nvSpPr>
            <p:cNvPr id="5" name="TextBox 5"/>
            <p:cNvSpPr txBox="1"/>
            <p:nvPr/>
          </p:nvSpPr>
          <p:spPr>
            <a:xfrm>
              <a:off x="0" y="-628650"/>
              <a:ext cx="9199756" cy="1580205"/>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VBAツールの使用</a:t>
              </a:r>
            </a:p>
          </p:txBody>
        </p:sp>
        <p:sp>
          <p:nvSpPr>
            <p:cNvPr id="6" name="TextBox 6"/>
            <p:cNvSpPr txBox="1"/>
            <p:nvPr/>
          </p:nvSpPr>
          <p:spPr>
            <a:xfrm>
              <a:off x="0" y="1129012"/>
              <a:ext cx="9199756" cy="4698362"/>
            </a:xfrm>
            <a:prstGeom prst="rect">
              <a:avLst/>
            </a:prstGeom>
          </p:spPr>
          <p:txBody>
            <a:bodyPr lIns="0" tIns="0" rIns="0" bIns="0" rtlCol="0" anchor="t">
              <a:spAutoFit/>
            </a:bodyPr>
            <a:lstStyle/>
            <a:p>
              <a:pPr algn="l">
                <a:lnSpc>
                  <a:spcPts val="5400"/>
                </a:lnSpc>
              </a:pPr>
              <a:r>
                <a:rPr lang="en-US" sz="2700" spc="135">
                  <a:solidFill>
                    <a:srgbClr val="373737"/>
                  </a:solidFill>
                  <a:latin typeface="セザンヌ Medium"/>
                  <a:ea typeface="セザンヌ Medium"/>
                  <a:cs typeface="セザンヌ Medium"/>
                  <a:sym typeface="セザンヌ Medium"/>
                </a:rPr>
                <a:t>現在電話で行っているスケジュール調整を</a:t>
              </a:r>
            </a:p>
            <a:p>
              <a:pPr algn="l">
                <a:lnSpc>
                  <a:spcPts val="5400"/>
                </a:lnSpc>
              </a:pPr>
              <a:r>
                <a:rPr lang="en-US" sz="2700" b="1" u="sng" spc="135">
                  <a:solidFill>
                    <a:srgbClr val="373737"/>
                  </a:solidFill>
                  <a:latin typeface="セザンヌ Bold"/>
                  <a:ea typeface="セザンヌ Bold"/>
                  <a:cs typeface="セザンヌ Bold"/>
                  <a:sym typeface="セザンヌ Bold"/>
                </a:rPr>
                <a:t>対象者に直接入力してもらう</a:t>
              </a:r>
              <a:r>
                <a:rPr lang="en-US" sz="2700" spc="135">
                  <a:solidFill>
                    <a:srgbClr val="373737"/>
                  </a:solidFill>
                  <a:latin typeface="セザンヌ Medium"/>
                  <a:ea typeface="セザンヌ Medium"/>
                  <a:cs typeface="セザンヌ Medium"/>
                  <a:sym typeface="セザンヌ Medium"/>
                </a:rPr>
                <a:t>VBAツールで代用。入力された値は別シートに記録。</a:t>
              </a:r>
            </a:p>
            <a:p>
              <a:pPr algn="l">
                <a:lnSpc>
                  <a:spcPts val="5400"/>
                </a:lnSpc>
              </a:pPr>
              <a:r>
                <a:rPr lang="en-US" sz="2700" spc="135">
                  <a:solidFill>
                    <a:srgbClr val="373737"/>
                  </a:solidFill>
                  <a:latin typeface="セザンヌ Medium"/>
                  <a:ea typeface="セザンヌ Medium"/>
                  <a:cs typeface="セザンヌ Medium"/>
                  <a:sym typeface="セザンヌ Medium"/>
                </a:rPr>
                <a:t>アンケート業務に対する業務を</a:t>
              </a:r>
              <a:r>
                <a:rPr lang="en-US" sz="2700" b="1" spc="135">
                  <a:solidFill>
                    <a:srgbClr val="373737"/>
                  </a:solidFill>
                  <a:latin typeface="セザンヌ Bold"/>
                  <a:ea typeface="セザンヌ Bold"/>
                  <a:cs typeface="セザンヌ Bold"/>
                  <a:sym typeface="セザンヌ Bold"/>
                </a:rPr>
                <a:t>依頼と確認のみ</a:t>
              </a:r>
              <a:r>
                <a:rPr lang="en-US" sz="2700" spc="135">
                  <a:solidFill>
                    <a:srgbClr val="373737"/>
                  </a:solidFill>
                  <a:latin typeface="セザンヌ Medium"/>
                  <a:ea typeface="セザンヌ Medium"/>
                  <a:cs typeface="セザンヌ Medium"/>
                  <a:sym typeface="セザンヌ Medium"/>
                </a:rPr>
                <a:t>にすることができます。</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52649" y="2167169"/>
            <a:ext cx="4519621" cy="6150033"/>
            <a:chOff x="0" y="0"/>
            <a:chExt cx="6026162" cy="8200044"/>
          </a:xfrm>
        </p:grpSpPr>
        <p:grpSp>
          <p:nvGrpSpPr>
            <p:cNvPr id="3" name="Group 3"/>
            <p:cNvGrpSpPr/>
            <p:nvPr/>
          </p:nvGrpSpPr>
          <p:grpSpPr>
            <a:xfrm>
              <a:off x="2621904" y="5138493"/>
              <a:ext cx="782354" cy="449507"/>
              <a:chOff x="0" y="0"/>
              <a:chExt cx="812800" cy="467000"/>
            </a:xfrm>
          </p:grpSpPr>
          <p:sp>
            <p:nvSpPr>
              <p:cNvPr id="4" name="Freeform 4"/>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5" name="TextBox 5"/>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6" name="TextBox 6"/>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贈呈対象者に文書でアンケートの依頼をし、回答期限後に確認をする。</a:t>
              </a:r>
            </a:p>
          </p:txBody>
        </p:sp>
        <p:grpSp>
          <p:nvGrpSpPr>
            <p:cNvPr id="7" name="Group 7"/>
            <p:cNvGrpSpPr/>
            <p:nvPr/>
          </p:nvGrpSpPr>
          <p:grpSpPr>
            <a:xfrm>
              <a:off x="219081" y="0"/>
              <a:ext cx="5588000" cy="5588000"/>
              <a:chOff x="0" y="0"/>
              <a:chExt cx="772381" cy="772381"/>
            </a:xfrm>
          </p:grpSpPr>
          <p:sp>
            <p:nvSpPr>
              <p:cNvPr id="8" name="Freeform 8"/>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9" name="TextBox 9"/>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0" name="Group 10"/>
            <p:cNvGrpSpPr/>
            <p:nvPr/>
          </p:nvGrpSpPr>
          <p:grpSpPr>
            <a:xfrm>
              <a:off x="414564" y="201116"/>
              <a:ext cx="5197034" cy="51970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2" name="TextBox 12"/>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3" name="Group 13"/>
            <p:cNvGrpSpPr/>
            <p:nvPr/>
          </p:nvGrpSpPr>
          <p:grpSpPr>
            <a:xfrm>
              <a:off x="612130" y="393050"/>
              <a:ext cx="4801901" cy="480190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5" name="TextBox 1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6" name="TextBox 16"/>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アンケート</a:t>
              </a:r>
            </a:p>
            <a:p>
              <a:pPr algn="ctr">
                <a:lnSpc>
                  <a:spcPts val="4320"/>
                </a:lnSpc>
              </a:pPr>
              <a:r>
                <a:rPr lang="en-US" sz="2400" b="1" spc="120">
                  <a:solidFill>
                    <a:srgbClr val="373737"/>
                  </a:solidFill>
                  <a:latin typeface="セザンヌ Bold"/>
                  <a:ea typeface="セザンヌ Bold"/>
                  <a:cs typeface="セザンヌ Bold"/>
                  <a:sym typeface="セザンヌ Bold"/>
                </a:rPr>
                <a:t>依頼・確認</a:t>
              </a:r>
            </a:p>
          </p:txBody>
        </p:sp>
        <p:sp>
          <p:nvSpPr>
            <p:cNvPr id="17" name="TextBox 17"/>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8" name="Group 18"/>
          <p:cNvGrpSpPr/>
          <p:nvPr/>
        </p:nvGrpSpPr>
        <p:grpSpPr>
          <a:xfrm>
            <a:off x="9423266" y="2167169"/>
            <a:ext cx="4519621" cy="6150033"/>
            <a:chOff x="0" y="0"/>
            <a:chExt cx="6026162" cy="8200044"/>
          </a:xfrm>
        </p:grpSpPr>
        <p:sp>
          <p:nvSpPr>
            <p:cNvPr id="19" name="TextBox 19"/>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0" name="Group 20"/>
            <p:cNvGrpSpPr/>
            <p:nvPr/>
          </p:nvGrpSpPr>
          <p:grpSpPr>
            <a:xfrm>
              <a:off x="219081" y="0"/>
              <a:ext cx="5588000" cy="5588000"/>
              <a:chOff x="0" y="0"/>
              <a:chExt cx="772381" cy="772381"/>
            </a:xfrm>
          </p:grpSpPr>
          <p:sp>
            <p:nvSpPr>
              <p:cNvPr id="21" name="Freeform 21"/>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2" name="TextBox 22"/>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3" name="Group 23"/>
            <p:cNvGrpSpPr/>
            <p:nvPr/>
          </p:nvGrpSpPr>
          <p:grpSpPr>
            <a:xfrm>
              <a:off x="414564" y="201116"/>
              <a:ext cx="5197034" cy="519703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5" name="TextBox 2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6" name="Group 26"/>
            <p:cNvGrpSpPr/>
            <p:nvPr/>
          </p:nvGrpSpPr>
          <p:grpSpPr>
            <a:xfrm>
              <a:off x="612130" y="393050"/>
              <a:ext cx="4801901" cy="480190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8" name="TextBox 28"/>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9" name="Group 29"/>
            <p:cNvGrpSpPr/>
            <p:nvPr/>
          </p:nvGrpSpPr>
          <p:grpSpPr>
            <a:xfrm>
              <a:off x="2621904" y="5138493"/>
              <a:ext cx="782354" cy="449507"/>
              <a:chOff x="0" y="0"/>
              <a:chExt cx="812800" cy="467000"/>
            </a:xfrm>
          </p:grpSpPr>
          <p:sp>
            <p:nvSpPr>
              <p:cNvPr id="30" name="Freeform 30"/>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1" name="TextBox 31"/>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2" name="TextBox 32"/>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3" name="TextBox 33"/>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4" name="TextBox 34"/>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sp>
        <p:nvSpPr>
          <p:cNvPr id="35" name="TextBox 35"/>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(新)業務の流れ</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9792" y="1324495"/>
            <a:ext cx="7991214" cy="8161128"/>
          </a:xfrm>
          <a:custGeom>
            <a:avLst/>
            <a:gdLst/>
            <a:ahLst/>
            <a:cxnLst/>
            <a:rect l="l" t="t" r="r" b="b"/>
            <a:pathLst>
              <a:path w="7991214" h="8161128">
                <a:moveTo>
                  <a:pt x="0" y="0"/>
                </a:moveTo>
                <a:lnTo>
                  <a:pt x="7991214" y="0"/>
                </a:lnTo>
                <a:lnTo>
                  <a:pt x="7991214" y="8161129"/>
                </a:lnTo>
                <a:lnTo>
                  <a:pt x="0" y="8161129"/>
                </a:lnTo>
                <a:lnTo>
                  <a:pt x="0" y="0"/>
                </a:lnTo>
                <a:close/>
              </a:path>
            </a:pathLst>
          </a:custGeom>
          <a:blipFill>
            <a:blip r:embed="rId2"/>
            <a:stretch>
              <a:fillRect l="-17236" r="-125199"/>
            </a:stretch>
          </a:blipFill>
        </p:spPr>
        <p:txBody>
          <a:bodyPr/>
          <a:lstStyle/>
          <a:p>
            <a:endParaRPr lang="ja-JP" altLang="en-US"/>
          </a:p>
        </p:txBody>
      </p:sp>
      <p:sp>
        <p:nvSpPr>
          <p:cNvPr id="3" name="Freeform 3"/>
          <p:cNvSpPr/>
          <p:nvPr/>
        </p:nvSpPr>
        <p:spPr>
          <a:xfrm rot="-3882410">
            <a:off x="5929539" y="4977357"/>
            <a:ext cx="2092228" cy="3093349"/>
          </a:xfrm>
          <a:custGeom>
            <a:avLst/>
            <a:gdLst/>
            <a:ahLst/>
            <a:cxnLst/>
            <a:rect l="l" t="t" r="r" b="b"/>
            <a:pathLst>
              <a:path w="2092228" h="3093349">
                <a:moveTo>
                  <a:pt x="0" y="0"/>
                </a:moveTo>
                <a:lnTo>
                  <a:pt x="2092229" y="0"/>
                </a:lnTo>
                <a:lnTo>
                  <a:pt x="2092229" y="3093349"/>
                </a:lnTo>
                <a:lnTo>
                  <a:pt x="0" y="30933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4" name="TextBox 4"/>
          <p:cNvSpPr txBox="1"/>
          <p:nvPr/>
        </p:nvSpPr>
        <p:spPr>
          <a:xfrm>
            <a:off x="10431537" y="3697544"/>
            <a:ext cx="6299229" cy="3205480"/>
          </a:xfrm>
          <a:prstGeom prst="rect">
            <a:avLst/>
          </a:prstGeom>
        </p:spPr>
        <p:txBody>
          <a:bodyPr lIns="0" tIns="0" rIns="0" bIns="0" rtlCol="0" anchor="t">
            <a:spAutoFit/>
          </a:bodyPr>
          <a:lstStyle/>
          <a:p>
            <a:pPr algn="just">
              <a:lnSpc>
                <a:spcPts val="2700"/>
              </a:lnSpc>
            </a:pPr>
            <a:r>
              <a:rPr lang="en-US" sz="2700" b="1" spc="135">
                <a:solidFill>
                  <a:srgbClr val="000000">
                    <a:alpha val="54902"/>
                  </a:srgbClr>
                </a:solidFill>
                <a:latin typeface="セザンヌ Bold"/>
                <a:ea typeface="セザンヌ Bold"/>
                <a:cs typeface="セザンヌ Bold"/>
                <a:sym typeface="セザンヌ Bold"/>
              </a:rPr>
              <a:t>①市HPにアクセス</a:t>
            </a:r>
          </a:p>
          <a:p>
            <a:pPr algn="just">
              <a:lnSpc>
                <a:spcPts val="2700"/>
              </a:lnSpc>
            </a:pPr>
            <a:endParaRPr lang="en-US" sz="2700" b="1" spc="135">
              <a:solidFill>
                <a:srgbClr val="000000">
                  <a:alpha val="54902"/>
                </a:srgbClr>
              </a:solidFill>
              <a:latin typeface="セザンヌ Bold"/>
              <a:ea typeface="セザンヌ Bold"/>
              <a:cs typeface="セザンヌ Bold"/>
              <a:sym typeface="セザンヌ Bold"/>
            </a:endParaRPr>
          </a:p>
          <a:p>
            <a:pPr marL="0" lvl="0" indent="0" algn="just">
              <a:lnSpc>
                <a:spcPts val="4671"/>
              </a:lnSpc>
            </a:pPr>
            <a:r>
              <a:rPr lang="en-US" sz="2700" b="1" spc="135">
                <a:solidFill>
                  <a:srgbClr val="000000">
                    <a:alpha val="54902"/>
                  </a:srgbClr>
                </a:solidFill>
                <a:latin typeface="セザンヌ Bold"/>
                <a:ea typeface="セザンヌ Bold"/>
                <a:cs typeface="セザンヌ Bold"/>
                <a:sym typeface="セザンヌ Bold"/>
              </a:rPr>
              <a:t>②通知文書に記載している</a:t>
            </a:r>
            <a:r>
              <a:rPr lang="en-US" sz="2700" b="1" strike="noStrike" spc="135">
                <a:solidFill>
                  <a:srgbClr val="000000">
                    <a:alpha val="54902"/>
                  </a:srgbClr>
                </a:solidFill>
                <a:latin typeface="セザンヌ Bold"/>
                <a:ea typeface="セザンヌ Bold"/>
                <a:cs typeface="セザンヌ Bold"/>
                <a:sym typeface="セザンヌ Bold"/>
              </a:rPr>
              <a:t>パスワードを使ってワークブックを開く</a:t>
            </a:r>
          </a:p>
          <a:p>
            <a:pPr marL="0" lvl="0" indent="0" algn="just">
              <a:lnSpc>
                <a:spcPts val="2700"/>
              </a:lnSpc>
            </a:pPr>
            <a:endParaRPr lang="en-US" sz="2700" b="1" strike="noStrike" spc="135">
              <a:solidFill>
                <a:srgbClr val="000000">
                  <a:alpha val="54902"/>
                </a:srgbClr>
              </a:solidFill>
              <a:latin typeface="セザンヌ Bold"/>
              <a:ea typeface="セザンヌ Bold"/>
              <a:cs typeface="セザンヌ Bold"/>
              <a:sym typeface="セザンヌ Bold"/>
            </a:endParaRPr>
          </a:p>
          <a:p>
            <a:pPr marL="0" lvl="0" indent="0" algn="just">
              <a:lnSpc>
                <a:spcPts val="2700"/>
              </a:lnSpc>
            </a:pPr>
            <a:r>
              <a:rPr lang="en-US" sz="2700" b="1" strike="noStrike" spc="135">
                <a:solidFill>
                  <a:srgbClr val="000000">
                    <a:alpha val="54902"/>
                  </a:srgbClr>
                </a:solidFill>
                <a:latin typeface="セザンヌ Bold"/>
                <a:ea typeface="セザンヌ Bold"/>
                <a:cs typeface="セザンヌ Bold"/>
                <a:sym typeface="セザンヌ Bold"/>
              </a:rPr>
              <a:t>③「アンケートに回答する」をクリックして回答</a:t>
            </a:r>
          </a:p>
        </p:txBody>
      </p:sp>
      <p:sp>
        <p:nvSpPr>
          <p:cNvPr id="5" name="TextBox 5"/>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アンケートの回答手順</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4125" y="2351846"/>
            <a:ext cx="9412544" cy="6906454"/>
          </a:xfrm>
          <a:custGeom>
            <a:avLst/>
            <a:gdLst/>
            <a:ahLst/>
            <a:cxnLst/>
            <a:rect l="l" t="t" r="r" b="b"/>
            <a:pathLst>
              <a:path w="9412544" h="6906454">
                <a:moveTo>
                  <a:pt x="0" y="0"/>
                </a:moveTo>
                <a:lnTo>
                  <a:pt x="9412544" y="0"/>
                </a:lnTo>
                <a:lnTo>
                  <a:pt x="9412544" y="6906454"/>
                </a:lnTo>
                <a:lnTo>
                  <a:pt x="0" y="6906454"/>
                </a:lnTo>
                <a:lnTo>
                  <a:pt x="0" y="0"/>
                </a:lnTo>
                <a:close/>
              </a:path>
            </a:pathLst>
          </a:custGeom>
          <a:blipFill>
            <a:blip r:embed="rId2"/>
            <a:stretch>
              <a:fillRect/>
            </a:stretch>
          </a:blipFill>
        </p:spPr>
        <p:txBody>
          <a:bodyPr/>
          <a:lstStyle/>
          <a:p>
            <a:endParaRPr lang="ja-JP" altLang="en-US"/>
          </a:p>
        </p:txBody>
      </p:sp>
      <p:sp>
        <p:nvSpPr>
          <p:cNvPr id="3" name="Freeform 3"/>
          <p:cNvSpPr/>
          <p:nvPr/>
        </p:nvSpPr>
        <p:spPr>
          <a:xfrm rot="-3882410">
            <a:off x="5929539" y="4977357"/>
            <a:ext cx="2092228" cy="3093349"/>
          </a:xfrm>
          <a:custGeom>
            <a:avLst/>
            <a:gdLst/>
            <a:ahLst/>
            <a:cxnLst/>
            <a:rect l="l" t="t" r="r" b="b"/>
            <a:pathLst>
              <a:path w="2092228" h="3093349">
                <a:moveTo>
                  <a:pt x="0" y="0"/>
                </a:moveTo>
                <a:lnTo>
                  <a:pt x="2092229" y="0"/>
                </a:lnTo>
                <a:lnTo>
                  <a:pt x="2092229" y="3093349"/>
                </a:lnTo>
                <a:lnTo>
                  <a:pt x="0" y="30933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4" name="TextBox 4"/>
          <p:cNvSpPr txBox="1"/>
          <p:nvPr/>
        </p:nvSpPr>
        <p:spPr>
          <a:xfrm>
            <a:off x="10431537" y="3697544"/>
            <a:ext cx="6299229" cy="3205480"/>
          </a:xfrm>
          <a:prstGeom prst="rect">
            <a:avLst/>
          </a:prstGeom>
        </p:spPr>
        <p:txBody>
          <a:bodyPr lIns="0" tIns="0" rIns="0" bIns="0" rtlCol="0" anchor="t">
            <a:spAutoFit/>
          </a:bodyPr>
          <a:lstStyle/>
          <a:p>
            <a:pPr algn="just">
              <a:lnSpc>
                <a:spcPts val="2700"/>
              </a:lnSpc>
            </a:pPr>
            <a:r>
              <a:rPr lang="en-US" sz="2700" b="1" spc="135">
                <a:solidFill>
                  <a:srgbClr val="000000">
                    <a:alpha val="54902"/>
                  </a:srgbClr>
                </a:solidFill>
                <a:latin typeface="セザンヌ Bold"/>
                <a:ea typeface="セザンヌ Bold"/>
                <a:cs typeface="セザンヌ Bold"/>
                <a:sym typeface="セザンヌ Bold"/>
              </a:rPr>
              <a:t>①市HPにアクセス</a:t>
            </a:r>
          </a:p>
          <a:p>
            <a:pPr algn="just">
              <a:lnSpc>
                <a:spcPts val="2700"/>
              </a:lnSpc>
            </a:pPr>
            <a:endParaRPr lang="en-US" sz="2700" b="1" spc="135">
              <a:solidFill>
                <a:srgbClr val="000000">
                  <a:alpha val="54902"/>
                </a:srgbClr>
              </a:solidFill>
              <a:latin typeface="セザンヌ Bold"/>
              <a:ea typeface="セザンヌ Bold"/>
              <a:cs typeface="セザンヌ Bold"/>
              <a:sym typeface="セザンヌ Bold"/>
            </a:endParaRPr>
          </a:p>
          <a:p>
            <a:pPr marL="0" lvl="0" indent="0" algn="just">
              <a:lnSpc>
                <a:spcPts val="4671"/>
              </a:lnSpc>
            </a:pPr>
            <a:r>
              <a:rPr lang="en-US" sz="2700" b="1" spc="135">
                <a:solidFill>
                  <a:srgbClr val="000000">
                    <a:alpha val="54902"/>
                  </a:srgbClr>
                </a:solidFill>
                <a:latin typeface="セザンヌ Bold"/>
                <a:ea typeface="セザンヌ Bold"/>
                <a:cs typeface="セザンヌ Bold"/>
                <a:sym typeface="セザンヌ Bold"/>
              </a:rPr>
              <a:t>②通知文書に記載している</a:t>
            </a:r>
            <a:r>
              <a:rPr lang="en-US" sz="2700" b="1" strike="noStrike" spc="135">
                <a:solidFill>
                  <a:srgbClr val="000000">
                    <a:alpha val="54902"/>
                  </a:srgbClr>
                </a:solidFill>
                <a:latin typeface="セザンヌ Bold"/>
                <a:ea typeface="セザンヌ Bold"/>
                <a:cs typeface="セザンヌ Bold"/>
                <a:sym typeface="セザンヌ Bold"/>
              </a:rPr>
              <a:t>パスワードを使ってワークブックを開く</a:t>
            </a:r>
          </a:p>
          <a:p>
            <a:pPr marL="0" lvl="0" indent="0" algn="just">
              <a:lnSpc>
                <a:spcPts val="2700"/>
              </a:lnSpc>
            </a:pPr>
            <a:endParaRPr lang="en-US" sz="2700" b="1" strike="noStrike" spc="135">
              <a:solidFill>
                <a:srgbClr val="000000">
                  <a:alpha val="54902"/>
                </a:srgbClr>
              </a:solidFill>
              <a:latin typeface="セザンヌ Bold"/>
              <a:ea typeface="セザンヌ Bold"/>
              <a:cs typeface="セザンヌ Bold"/>
              <a:sym typeface="セザンヌ Bold"/>
            </a:endParaRPr>
          </a:p>
          <a:p>
            <a:pPr marL="0" lvl="0" indent="0" algn="just">
              <a:lnSpc>
                <a:spcPts val="2700"/>
              </a:lnSpc>
            </a:pPr>
            <a:r>
              <a:rPr lang="en-US" sz="2700" b="1" strike="noStrike" spc="135">
                <a:solidFill>
                  <a:srgbClr val="000000">
                    <a:alpha val="54902"/>
                  </a:srgbClr>
                </a:solidFill>
                <a:latin typeface="セザンヌ Bold"/>
                <a:ea typeface="セザンヌ Bold"/>
                <a:cs typeface="セザンヌ Bold"/>
                <a:sym typeface="セザンヌ Bold"/>
              </a:rPr>
              <a:t>③「アンケートに回答する」をクリックして回答</a:t>
            </a:r>
          </a:p>
        </p:txBody>
      </p:sp>
      <p:sp>
        <p:nvSpPr>
          <p:cNvPr id="5" name="TextBox 5"/>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アンケートの回答手順</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4125" y="2779688"/>
            <a:ext cx="15902541" cy="2891263"/>
            <a:chOff x="0" y="0"/>
            <a:chExt cx="21203389" cy="3855017"/>
          </a:xfrm>
        </p:grpSpPr>
        <p:sp>
          <p:nvSpPr>
            <p:cNvPr id="3" name="Freeform 3"/>
            <p:cNvSpPr/>
            <p:nvPr/>
          </p:nvSpPr>
          <p:spPr>
            <a:xfrm>
              <a:off x="9565693" y="574177"/>
              <a:ext cx="11637695" cy="3280840"/>
            </a:xfrm>
            <a:custGeom>
              <a:avLst/>
              <a:gdLst/>
              <a:ahLst/>
              <a:cxnLst/>
              <a:rect l="l" t="t" r="r" b="b"/>
              <a:pathLst>
                <a:path w="11637695" h="3280840">
                  <a:moveTo>
                    <a:pt x="0" y="0"/>
                  </a:moveTo>
                  <a:lnTo>
                    <a:pt x="11637696" y="0"/>
                  </a:lnTo>
                  <a:lnTo>
                    <a:pt x="11637696" y="3280840"/>
                  </a:lnTo>
                  <a:lnTo>
                    <a:pt x="0" y="3280840"/>
                  </a:lnTo>
                  <a:lnTo>
                    <a:pt x="0" y="0"/>
                  </a:lnTo>
                  <a:close/>
                </a:path>
              </a:pathLst>
            </a:custGeom>
            <a:blipFill>
              <a:blip r:embed="rId2"/>
              <a:stretch>
                <a:fillRect/>
              </a:stretch>
            </a:blipFill>
          </p:spPr>
          <p:txBody>
            <a:bodyPr/>
            <a:lstStyle/>
            <a:p>
              <a:endParaRPr lang="ja-JP" altLang="en-US"/>
            </a:p>
          </p:txBody>
        </p:sp>
        <p:sp>
          <p:nvSpPr>
            <p:cNvPr id="4" name="TextBox 4"/>
            <p:cNvSpPr txBox="1"/>
            <p:nvPr/>
          </p:nvSpPr>
          <p:spPr>
            <a:xfrm>
              <a:off x="0" y="-409575"/>
              <a:ext cx="9175582" cy="965666"/>
            </a:xfrm>
            <a:prstGeom prst="rect">
              <a:avLst/>
            </a:prstGeom>
          </p:spPr>
          <p:txBody>
            <a:bodyPr lIns="0" tIns="0" rIns="0" bIns="0" rtlCol="0" anchor="t">
              <a:spAutoFit/>
            </a:bodyPr>
            <a:lstStyle/>
            <a:p>
              <a:pPr marL="0" lvl="0" indent="0" algn="just">
                <a:lnSpc>
                  <a:spcPts val="4806"/>
                </a:lnSpc>
              </a:pPr>
              <a:r>
                <a:rPr lang="en-US" sz="2700" b="1" spc="135">
                  <a:solidFill>
                    <a:srgbClr val="000000">
                      <a:alpha val="54902"/>
                    </a:srgbClr>
                  </a:solidFill>
                  <a:latin typeface="セザンヌ Bold"/>
                  <a:ea typeface="セザンヌ Bold"/>
                  <a:cs typeface="セザンヌ Bold"/>
                  <a:sym typeface="セザンヌ Bold"/>
                </a:rPr>
                <a:t>①ワークブック内の「集計用」をクリック</a:t>
              </a:r>
            </a:p>
          </p:txBody>
        </p:sp>
      </p:grpSp>
      <p:sp>
        <p:nvSpPr>
          <p:cNvPr id="5" name="TextBox 5"/>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アンケートの確認手順</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4125" y="2779688"/>
            <a:ext cx="15902541" cy="2891263"/>
            <a:chOff x="0" y="0"/>
            <a:chExt cx="21203389" cy="3855017"/>
          </a:xfrm>
        </p:grpSpPr>
        <p:sp>
          <p:nvSpPr>
            <p:cNvPr id="3" name="Freeform 3"/>
            <p:cNvSpPr/>
            <p:nvPr/>
          </p:nvSpPr>
          <p:spPr>
            <a:xfrm>
              <a:off x="9565693" y="574177"/>
              <a:ext cx="11637695" cy="3280840"/>
            </a:xfrm>
            <a:custGeom>
              <a:avLst/>
              <a:gdLst/>
              <a:ahLst/>
              <a:cxnLst/>
              <a:rect l="l" t="t" r="r" b="b"/>
              <a:pathLst>
                <a:path w="11637695" h="3280840">
                  <a:moveTo>
                    <a:pt x="0" y="0"/>
                  </a:moveTo>
                  <a:lnTo>
                    <a:pt x="11637696" y="0"/>
                  </a:lnTo>
                  <a:lnTo>
                    <a:pt x="11637696" y="3280840"/>
                  </a:lnTo>
                  <a:lnTo>
                    <a:pt x="0" y="3280840"/>
                  </a:lnTo>
                  <a:lnTo>
                    <a:pt x="0" y="0"/>
                  </a:lnTo>
                  <a:close/>
                </a:path>
              </a:pathLst>
            </a:custGeom>
            <a:blipFill>
              <a:blip r:embed="rId2"/>
              <a:stretch>
                <a:fillRect/>
              </a:stretch>
            </a:blipFill>
          </p:spPr>
          <p:txBody>
            <a:bodyPr/>
            <a:lstStyle/>
            <a:p>
              <a:endParaRPr lang="ja-JP" altLang="en-US"/>
            </a:p>
          </p:txBody>
        </p:sp>
        <p:sp>
          <p:nvSpPr>
            <p:cNvPr id="4" name="TextBox 4"/>
            <p:cNvSpPr txBox="1"/>
            <p:nvPr/>
          </p:nvSpPr>
          <p:spPr>
            <a:xfrm>
              <a:off x="0" y="-409575"/>
              <a:ext cx="9175582" cy="965666"/>
            </a:xfrm>
            <a:prstGeom prst="rect">
              <a:avLst/>
            </a:prstGeom>
          </p:spPr>
          <p:txBody>
            <a:bodyPr lIns="0" tIns="0" rIns="0" bIns="0" rtlCol="0" anchor="t">
              <a:spAutoFit/>
            </a:bodyPr>
            <a:lstStyle/>
            <a:p>
              <a:pPr marL="0" lvl="0" indent="0" algn="just">
                <a:lnSpc>
                  <a:spcPts val="4806"/>
                </a:lnSpc>
              </a:pPr>
              <a:r>
                <a:rPr lang="en-US" sz="2700" b="1" spc="135">
                  <a:solidFill>
                    <a:srgbClr val="000000">
                      <a:alpha val="54902"/>
                    </a:srgbClr>
                  </a:solidFill>
                  <a:latin typeface="セザンヌ Bold"/>
                  <a:ea typeface="セザンヌ Bold"/>
                  <a:cs typeface="セザンヌ Bold"/>
                  <a:sym typeface="セザンヌ Bold"/>
                </a:rPr>
                <a:t>①ワークブック内の「集計用」をクリック</a:t>
              </a:r>
            </a:p>
          </p:txBody>
        </p:sp>
      </p:grpSp>
      <p:sp>
        <p:nvSpPr>
          <p:cNvPr id="5" name="Freeform 5"/>
          <p:cNvSpPr/>
          <p:nvPr/>
        </p:nvSpPr>
        <p:spPr>
          <a:xfrm rot="7043146">
            <a:off x="9646132" y="2483963"/>
            <a:ext cx="2092228" cy="3093349"/>
          </a:xfrm>
          <a:custGeom>
            <a:avLst/>
            <a:gdLst/>
            <a:ahLst/>
            <a:cxnLst/>
            <a:rect l="l" t="t" r="r" b="b"/>
            <a:pathLst>
              <a:path w="2092228" h="3093349">
                <a:moveTo>
                  <a:pt x="0" y="0"/>
                </a:moveTo>
                <a:lnTo>
                  <a:pt x="2092228" y="0"/>
                </a:lnTo>
                <a:lnTo>
                  <a:pt x="2092228" y="3093348"/>
                </a:lnTo>
                <a:lnTo>
                  <a:pt x="0" y="30933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6" name="TextBox 6"/>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アンケートの確認手順</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4125" y="2779688"/>
            <a:ext cx="15902541" cy="2891263"/>
            <a:chOff x="0" y="0"/>
            <a:chExt cx="21203389" cy="3855017"/>
          </a:xfrm>
        </p:grpSpPr>
        <p:sp>
          <p:nvSpPr>
            <p:cNvPr id="3" name="Freeform 3"/>
            <p:cNvSpPr/>
            <p:nvPr/>
          </p:nvSpPr>
          <p:spPr>
            <a:xfrm>
              <a:off x="9565693" y="574177"/>
              <a:ext cx="11637695" cy="3280840"/>
            </a:xfrm>
            <a:custGeom>
              <a:avLst/>
              <a:gdLst/>
              <a:ahLst/>
              <a:cxnLst/>
              <a:rect l="l" t="t" r="r" b="b"/>
              <a:pathLst>
                <a:path w="11637695" h="3280840">
                  <a:moveTo>
                    <a:pt x="0" y="0"/>
                  </a:moveTo>
                  <a:lnTo>
                    <a:pt x="11637696" y="0"/>
                  </a:lnTo>
                  <a:lnTo>
                    <a:pt x="11637696" y="3280840"/>
                  </a:lnTo>
                  <a:lnTo>
                    <a:pt x="0" y="3280840"/>
                  </a:lnTo>
                  <a:lnTo>
                    <a:pt x="0" y="0"/>
                  </a:lnTo>
                  <a:close/>
                </a:path>
              </a:pathLst>
            </a:custGeom>
            <a:blipFill>
              <a:blip r:embed="rId2"/>
              <a:stretch>
                <a:fillRect/>
              </a:stretch>
            </a:blipFill>
          </p:spPr>
          <p:txBody>
            <a:bodyPr/>
            <a:lstStyle/>
            <a:p>
              <a:endParaRPr lang="ja-JP" altLang="en-US"/>
            </a:p>
          </p:txBody>
        </p:sp>
        <p:sp>
          <p:nvSpPr>
            <p:cNvPr id="4" name="TextBox 4"/>
            <p:cNvSpPr txBox="1"/>
            <p:nvPr/>
          </p:nvSpPr>
          <p:spPr>
            <a:xfrm>
              <a:off x="0" y="-409575"/>
              <a:ext cx="9175582" cy="965666"/>
            </a:xfrm>
            <a:prstGeom prst="rect">
              <a:avLst/>
            </a:prstGeom>
          </p:spPr>
          <p:txBody>
            <a:bodyPr lIns="0" tIns="0" rIns="0" bIns="0" rtlCol="0" anchor="t">
              <a:spAutoFit/>
            </a:bodyPr>
            <a:lstStyle/>
            <a:p>
              <a:pPr marL="0" lvl="0" indent="0" algn="just">
                <a:lnSpc>
                  <a:spcPts val="4806"/>
                </a:lnSpc>
              </a:pPr>
              <a:r>
                <a:rPr lang="en-US" sz="2700" b="1" spc="135">
                  <a:solidFill>
                    <a:srgbClr val="000000">
                      <a:alpha val="54902"/>
                    </a:srgbClr>
                  </a:solidFill>
                  <a:latin typeface="セザンヌ Bold"/>
                  <a:ea typeface="セザンヌ Bold"/>
                  <a:cs typeface="セザンヌ Bold"/>
                  <a:sym typeface="セザンヌ Bold"/>
                </a:rPr>
                <a:t>①ワークブック内の「集計用」をクリック</a:t>
              </a:r>
            </a:p>
          </p:txBody>
        </p:sp>
      </p:grpSp>
      <p:sp>
        <p:nvSpPr>
          <p:cNvPr id="5" name="Freeform 5"/>
          <p:cNvSpPr/>
          <p:nvPr/>
        </p:nvSpPr>
        <p:spPr>
          <a:xfrm rot="7043146">
            <a:off x="9646132" y="2483963"/>
            <a:ext cx="2092228" cy="3093349"/>
          </a:xfrm>
          <a:custGeom>
            <a:avLst/>
            <a:gdLst/>
            <a:ahLst/>
            <a:cxnLst/>
            <a:rect l="l" t="t" r="r" b="b"/>
            <a:pathLst>
              <a:path w="2092228" h="3093349">
                <a:moveTo>
                  <a:pt x="0" y="0"/>
                </a:moveTo>
                <a:lnTo>
                  <a:pt x="2092228" y="0"/>
                </a:lnTo>
                <a:lnTo>
                  <a:pt x="2092228" y="3093348"/>
                </a:lnTo>
                <a:lnTo>
                  <a:pt x="0" y="30933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6" name="TextBox 6"/>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アンケートの確認手順</a:t>
            </a:r>
          </a:p>
        </p:txBody>
      </p:sp>
      <p:grpSp>
        <p:nvGrpSpPr>
          <p:cNvPr id="7" name="Group 7"/>
          <p:cNvGrpSpPr/>
          <p:nvPr/>
        </p:nvGrpSpPr>
        <p:grpSpPr>
          <a:xfrm>
            <a:off x="1554125" y="6314719"/>
            <a:ext cx="14988061" cy="2441295"/>
            <a:chOff x="0" y="0"/>
            <a:chExt cx="19984082" cy="3255060"/>
          </a:xfrm>
        </p:grpSpPr>
        <p:sp>
          <p:nvSpPr>
            <p:cNvPr id="8" name="Freeform 8"/>
            <p:cNvSpPr/>
            <p:nvPr/>
          </p:nvSpPr>
          <p:spPr>
            <a:xfrm>
              <a:off x="10785000" y="0"/>
              <a:ext cx="9199081" cy="3255060"/>
            </a:xfrm>
            <a:custGeom>
              <a:avLst/>
              <a:gdLst/>
              <a:ahLst/>
              <a:cxnLst/>
              <a:rect l="l" t="t" r="r" b="b"/>
              <a:pathLst>
                <a:path w="9199081" h="3255060">
                  <a:moveTo>
                    <a:pt x="0" y="0"/>
                  </a:moveTo>
                  <a:lnTo>
                    <a:pt x="9199082" y="0"/>
                  </a:lnTo>
                  <a:lnTo>
                    <a:pt x="9199082" y="3255060"/>
                  </a:lnTo>
                  <a:lnTo>
                    <a:pt x="0" y="3255060"/>
                  </a:lnTo>
                  <a:lnTo>
                    <a:pt x="0" y="0"/>
                  </a:lnTo>
                  <a:close/>
                </a:path>
              </a:pathLst>
            </a:custGeom>
            <a:blipFill>
              <a:blip r:embed="rId5"/>
              <a:stretch>
                <a:fillRect/>
              </a:stretch>
            </a:blipFill>
          </p:spPr>
          <p:txBody>
            <a:bodyPr/>
            <a:lstStyle/>
            <a:p>
              <a:endParaRPr lang="ja-JP" altLang="en-US"/>
            </a:p>
          </p:txBody>
        </p:sp>
        <p:sp>
          <p:nvSpPr>
            <p:cNvPr id="9" name="TextBox 9"/>
            <p:cNvSpPr txBox="1"/>
            <p:nvPr/>
          </p:nvSpPr>
          <p:spPr>
            <a:xfrm>
              <a:off x="0" y="-409575"/>
              <a:ext cx="9175582" cy="965666"/>
            </a:xfrm>
            <a:prstGeom prst="rect">
              <a:avLst/>
            </a:prstGeom>
          </p:spPr>
          <p:txBody>
            <a:bodyPr lIns="0" tIns="0" rIns="0" bIns="0" rtlCol="0" anchor="t">
              <a:spAutoFit/>
            </a:bodyPr>
            <a:lstStyle/>
            <a:p>
              <a:pPr marL="0" lvl="0" indent="0" algn="just">
                <a:lnSpc>
                  <a:spcPts val="4806"/>
                </a:lnSpc>
              </a:pPr>
              <a:r>
                <a:rPr lang="en-US" sz="2700" b="1" spc="135">
                  <a:solidFill>
                    <a:srgbClr val="000000">
                      <a:alpha val="54902"/>
                    </a:srgbClr>
                  </a:solidFill>
                  <a:latin typeface="セザンヌ Bold"/>
                  <a:ea typeface="セザンヌ Bold"/>
                  <a:cs typeface="セザンヌ Bold"/>
                  <a:sym typeface="セザンヌ Bold"/>
                </a:rPr>
                <a:t>②パスワード「admin」を入力</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54125" y="2779688"/>
            <a:ext cx="15902541" cy="2891263"/>
            <a:chOff x="0" y="0"/>
            <a:chExt cx="21203389" cy="3855017"/>
          </a:xfrm>
        </p:grpSpPr>
        <p:sp>
          <p:nvSpPr>
            <p:cNvPr id="3" name="Freeform 3"/>
            <p:cNvSpPr/>
            <p:nvPr/>
          </p:nvSpPr>
          <p:spPr>
            <a:xfrm>
              <a:off x="9565693" y="574177"/>
              <a:ext cx="11637695" cy="3280840"/>
            </a:xfrm>
            <a:custGeom>
              <a:avLst/>
              <a:gdLst/>
              <a:ahLst/>
              <a:cxnLst/>
              <a:rect l="l" t="t" r="r" b="b"/>
              <a:pathLst>
                <a:path w="11637695" h="3280840">
                  <a:moveTo>
                    <a:pt x="0" y="0"/>
                  </a:moveTo>
                  <a:lnTo>
                    <a:pt x="11637696" y="0"/>
                  </a:lnTo>
                  <a:lnTo>
                    <a:pt x="11637696" y="3280840"/>
                  </a:lnTo>
                  <a:lnTo>
                    <a:pt x="0" y="3280840"/>
                  </a:lnTo>
                  <a:lnTo>
                    <a:pt x="0" y="0"/>
                  </a:lnTo>
                  <a:close/>
                </a:path>
              </a:pathLst>
            </a:custGeom>
            <a:blipFill>
              <a:blip r:embed="rId2"/>
              <a:stretch>
                <a:fillRect/>
              </a:stretch>
            </a:blipFill>
          </p:spPr>
          <p:txBody>
            <a:bodyPr/>
            <a:lstStyle/>
            <a:p>
              <a:endParaRPr lang="ja-JP" altLang="en-US"/>
            </a:p>
          </p:txBody>
        </p:sp>
        <p:sp>
          <p:nvSpPr>
            <p:cNvPr id="4" name="TextBox 4"/>
            <p:cNvSpPr txBox="1"/>
            <p:nvPr/>
          </p:nvSpPr>
          <p:spPr>
            <a:xfrm>
              <a:off x="0" y="-409575"/>
              <a:ext cx="9175582" cy="965666"/>
            </a:xfrm>
            <a:prstGeom prst="rect">
              <a:avLst/>
            </a:prstGeom>
          </p:spPr>
          <p:txBody>
            <a:bodyPr lIns="0" tIns="0" rIns="0" bIns="0" rtlCol="0" anchor="t">
              <a:spAutoFit/>
            </a:bodyPr>
            <a:lstStyle/>
            <a:p>
              <a:pPr marL="0" lvl="0" indent="0" algn="just">
                <a:lnSpc>
                  <a:spcPts val="4806"/>
                </a:lnSpc>
              </a:pPr>
              <a:r>
                <a:rPr lang="en-US" sz="2700" b="1" spc="135">
                  <a:solidFill>
                    <a:srgbClr val="000000">
                      <a:alpha val="54902"/>
                    </a:srgbClr>
                  </a:solidFill>
                  <a:latin typeface="セザンヌ Bold"/>
                  <a:ea typeface="セザンヌ Bold"/>
                  <a:cs typeface="セザンヌ Bold"/>
                  <a:sym typeface="セザンヌ Bold"/>
                </a:rPr>
                <a:t>①ワークブック内の「集計用」をクリック</a:t>
              </a:r>
            </a:p>
          </p:txBody>
        </p:sp>
      </p:grpSp>
      <p:sp>
        <p:nvSpPr>
          <p:cNvPr id="5" name="Freeform 5"/>
          <p:cNvSpPr/>
          <p:nvPr/>
        </p:nvSpPr>
        <p:spPr>
          <a:xfrm rot="7043146">
            <a:off x="9646132" y="2483963"/>
            <a:ext cx="2092228" cy="3093349"/>
          </a:xfrm>
          <a:custGeom>
            <a:avLst/>
            <a:gdLst/>
            <a:ahLst/>
            <a:cxnLst/>
            <a:rect l="l" t="t" r="r" b="b"/>
            <a:pathLst>
              <a:path w="2092228" h="3093349">
                <a:moveTo>
                  <a:pt x="0" y="0"/>
                </a:moveTo>
                <a:lnTo>
                  <a:pt x="2092228" y="0"/>
                </a:lnTo>
                <a:lnTo>
                  <a:pt x="2092228" y="3093348"/>
                </a:lnTo>
                <a:lnTo>
                  <a:pt x="0" y="30933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6" name="TextBox 6"/>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アンケートの確認手順</a:t>
            </a:r>
          </a:p>
        </p:txBody>
      </p:sp>
      <p:grpSp>
        <p:nvGrpSpPr>
          <p:cNvPr id="7" name="Group 7"/>
          <p:cNvGrpSpPr/>
          <p:nvPr/>
        </p:nvGrpSpPr>
        <p:grpSpPr>
          <a:xfrm>
            <a:off x="1554125" y="6314719"/>
            <a:ext cx="14988061" cy="2441295"/>
            <a:chOff x="0" y="0"/>
            <a:chExt cx="19984082" cy="3255060"/>
          </a:xfrm>
        </p:grpSpPr>
        <p:sp>
          <p:nvSpPr>
            <p:cNvPr id="8" name="Freeform 8"/>
            <p:cNvSpPr/>
            <p:nvPr/>
          </p:nvSpPr>
          <p:spPr>
            <a:xfrm>
              <a:off x="10785000" y="0"/>
              <a:ext cx="9199081" cy="3255060"/>
            </a:xfrm>
            <a:custGeom>
              <a:avLst/>
              <a:gdLst/>
              <a:ahLst/>
              <a:cxnLst/>
              <a:rect l="l" t="t" r="r" b="b"/>
              <a:pathLst>
                <a:path w="9199081" h="3255060">
                  <a:moveTo>
                    <a:pt x="0" y="0"/>
                  </a:moveTo>
                  <a:lnTo>
                    <a:pt x="9199082" y="0"/>
                  </a:lnTo>
                  <a:lnTo>
                    <a:pt x="9199082" y="3255060"/>
                  </a:lnTo>
                  <a:lnTo>
                    <a:pt x="0" y="3255060"/>
                  </a:lnTo>
                  <a:lnTo>
                    <a:pt x="0" y="0"/>
                  </a:lnTo>
                  <a:close/>
                </a:path>
              </a:pathLst>
            </a:custGeom>
            <a:blipFill>
              <a:blip r:embed="rId5"/>
              <a:stretch>
                <a:fillRect/>
              </a:stretch>
            </a:blipFill>
          </p:spPr>
          <p:txBody>
            <a:bodyPr/>
            <a:lstStyle/>
            <a:p>
              <a:endParaRPr lang="ja-JP" altLang="en-US"/>
            </a:p>
          </p:txBody>
        </p:sp>
        <p:sp>
          <p:nvSpPr>
            <p:cNvPr id="9" name="TextBox 9"/>
            <p:cNvSpPr txBox="1"/>
            <p:nvPr/>
          </p:nvSpPr>
          <p:spPr>
            <a:xfrm>
              <a:off x="0" y="-409575"/>
              <a:ext cx="9175582" cy="965666"/>
            </a:xfrm>
            <a:prstGeom prst="rect">
              <a:avLst/>
            </a:prstGeom>
          </p:spPr>
          <p:txBody>
            <a:bodyPr lIns="0" tIns="0" rIns="0" bIns="0" rtlCol="0" anchor="t">
              <a:spAutoFit/>
            </a:bodyPr>
            <a:lstStyle/>
            <a:p>
              <a:pPr marL="0" lvl="0" indent="0" algn="just">
                <a:lnSpc>
                  <a:spcPts val="4806"/>
                </a:lnSpc>
              </a:pPr>
              <a:r>
                <a:rPr lang="en-US" sz="2700" b="1" spc="135">
                  <a:solidFill>
                    <a:srgbClr val="000000">
                      <a:alpha val="54902"/>
                    </a:srgbClr>
                  </a:solidFill>
                  <a:latin typeface="セザンヌ Bold"/>
                  <a:ea typeface="セザンヌ Bold"/>
                  <a:cs typeface="セザンヌ Bold"/>
                  <a:sym typeface="セザンヌ Bold"/>
                </a:rPr>
                <a:t>②パスワード「admin」を入力</a:t>
              </a:r>
            </a:p>
          </p:txBody>
        </p:sp>
      </p:grpSp>
      <p:sp>
        <p:nvSpPr>
          <p:cNvPr id="10" name="TextBox 10"/>
          <p:cNvSpPr txBox="1"/>
          <p:nvPr/>
        </p:nvSpPr>
        <p:spPr>
          <a:xfrm>
            <a:off x="10172372" y="7782958"/>
            <a:ext cx="1530239" cy="767715"/>
          </a:xfrm>
          <a:prstGeom prst="rect">
            <a:avLst/>
          </a:prstGeom>
        </p:spPr>
        <p:txBody>
          <a:bodyPr lIns="0" tIns="0" rIns="0" bIns="0" rtlCol="0" anchor="t">
            <a:spAutoFit/>
          </a:bodyPr>
          <a:lstStyle/>
          <a:p>
            <a:pPr algn="ctr">
              <a:lnSpc>
                <a:spcPts val="4319"/>
              </a:lnSpc>
              <a:spcBef>
                <a:spcPct val="0"/>
              </a:spcBef>
            </a:pPr>
            <a:r>
              <a:rPr lang="en-US" sz="2699" spc="134">
                <a:solidFill>
                  <a:srgbClr val="000000"/>
                </a:solidFill>
                <a:latin typeface="セザンヌ Medium"/>
                <a:ea typeface="セザンヌ Medium"/>
                <a:cs typeface="セザンヌ Medium"/>
                <a:sym typeface="セザンヌ Medium"/>
              </a:rPr>
              <a:t>admin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4125" y="2383148"/>
            <a:ext cx="15705175" cy="5967967"/>
          </a:xfrm>
          <a:custGeom>
            <a:avLst/>
            <a:gdLst/>
            <a:ahLst/>
            <a:cxnLst/>
            <a:rect l="l" t="t" r="r" b="b"/>
            <a:pathLst>
              <a:path w="15705175" h="5967967">
                <a:moveTo>
                  <a:pt x="0" y="0"/>
                </a:moveTo>
                <a:lnTo>
                  <a:pt x="15705175" y="0"/>
                </a:lnTo>
                <a:lnTo>
                  <a:pt x="15705175" y="5967967"/>
                </a:lnTo>
                <a:lnTo>
                  <a:pt x="0" y="5967967"/>
                </a:lnTo>
                <a:lnTo>
                  <a:pt x="0" y="0"/>
                </a:lnTo>
                <a:close/>
              </a:path>
            </a:pathLst>
          </a:custGeom>
          <a:blipFill>
            <a:blip r:embed="rId2"/>
            <a:stretch>
              <a:fillRect/>
            </a:stretch>
          </a:blipFill>
        </p:spPr>
        <p:txBody>
          <a:bodyPr/>
          <a:lstStyle/>
          <a:p>
            <a:endParaRPr lang="ja-JP" altLang="en-US"/>
          </a:p>
        </p:txBody>
      </p:sp>
      <p:sp>
        <p:nvSpPr>
          <p:cNvPr id="3" name="TextBox 3"/>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アンケートの確認手順</a:t>
            </a:r>
          </a:p>
        </p:txBody>
      </p:sp>
      <p:sp>
        <p:nvSpPr>
          <p:cNvPr id="4" name="TextBox 4"/>
          <p:cNvSpPr txBox="1"/>
          <p:nvPr/>
        </p:nvSpPr>
        <p:spPr>
          <a:xfrm>
            <a:off x="4525054" y="3695700"/>
            <a:ext cx="9763316" cy="820293"/>
          </a:xfrm>
          <a:prstGeom prst="rect">
            <a:avLst/>
          </a:prstGeom>
        </p:spPr>
        <p:txBody>
          <a:bodyPr lIns="0" tIns="0" rIns="0" bIns="0" rtlCol="0" anchor="t">
            <a:spAutoFit/>
          </a:bodyPr>
          <a:lstStyle/>
          <a:p>
            <a:pPr marL="0" lvl="0" indent="0" algn="just">
              <a:lnSpc>
                <a:spcPts val="4806"/>
              </a:lnSpc>
            </a:pPr>
            <a:r>
              <a:rPr lang="en-US" sz="2700" spc="135" dirty="0">
                <a:solidFill>
                  <a:srgbClr val="000000">
                    <a:alpha val="54902"/>
                  </a:srgbClr>
                </a:solidFill>
                <a:latin typeface="セザンヌ Medium"/>
                <a:ea typeface="セザンヌ Medium"/>
                <a:cs typeface="セザンヌ Medium"/>
                <a:sym typeface="セザンヌ Medium"/>
              </a:rPr>
              <a:t>↑</a:t>
            </a:r>
            <a:r>
              <a:rPr lang="en-US" sz="2700" spc="135" dirty="0" err="1">
                <a:solidFill>
                  <a:srgbClr val="000000">
                    <a:alpha val="54902"/>
                  </a:srgbClr>
                </a:solidFill>
                <a:latin typeface="セザンヌ Medium"/>
                <a:ea typeface="セザンヌ Medium"/>
                <a:cs typeface="セザンヌ Medium"/>
                <a:sym typeface="セザンヌ Medium"/>
              </a:rPr>
              <a:t>回答が反映されており、確認・管理が可能となる</a:t>
            </a:r>
            <a:r>
              <a:rPr lang="en-US" sz="2700" spc="135" dirty="0">
                <a:solidFill>
                  <a:srgbClr val="000000">
                    <a:alpha val="54902"/>
                  </a:srgbClr>
                </a:solidFill>
                <a:latin typeface="セザンヌ Medium"/>
                <a:ea typeface="セザンヌ Medium"/>
                <a:cs typeface="セザンヌ Medium"/>
                <a:sym typeface="セザンヌ Medium"/>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8770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目次</a:t>
            </a:r>
          </a:p>
        </p:txBody>
      </p:sp>
      <p:sp>
        <p:nvSpPr>
          <p:cNvPr id="3" name="Freeform 3"/>
          <p:cNvSpPr/>
          <p:nvPr/>
        </p:nvSpPr>
        <p:spPr>
          <a:xfrm rot="189303">
            <a:off x="-6850467" y="-5974370"/>
            <a:ext cx="12077495" cy="9837669"/>
          </a:xfrm>
          <a:custGeom>
            <a:avLst/>
            <a:gdLst/>
            <a:ahLst/>
            <a:cxnLst/>
            <a:rect l="l" t="t" r="r" b="b"/>
            <a:pathLst>
              <a:path w="12077495" h="9837669">
                <a:moveTo>
                  <a:pt x="0" y="0"/>
                </a:moveTo>
                <a:lnTo>
                  <a:pt x="12077495" y="0"/>
                </a:lnTo>
                <a:lnTo>
                  <a:pt x="12077495" y="9837669"/>
                </a:lnTo>
                <a:lnTo>
                  <a:pt x="0" y="98376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AutoShape 4"/>
          <p:cNvSpPr/>
          <p:nvPr/>
        </p:nvSpPr>
        <p:spPr>
          <a:xfrm>
            <a:off x="3373192" y="3116122"/>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5" name="AutoShape 5"/>
          <p:cNvSpPr/>
          <p:nvPr/>
        </p:nvSpPr>
        <p:spPr>
          <a:xfrm>
            <a:off x="10286318" y="3116122"/>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6" name="AutoShape 6"/>
          <p:cNvSpPr/>
          <p:nvPr/>
        </p:nvSpPr>
        <p:spPr>
          <a:xfrm>
            <a:off x="3373192" y="4113766"/>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7" name="AutoShape 7"/>
          <p:cNvSpPr/>
          <p:nvPr/>
        </p:nvSpPr>
        <p:spPr>
          <a:xfrm>
            <a:off x="10286318" y="4113766"/>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8" name="AutoShape 8"/>
          <p:cNvSpPr/>
          <p:nvPr/>
        </p:nvSpPr>
        <p:spPr>
          <a:xfrm>
            <a:off x="3373192" y="5111409"/>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9" name="AutoShape 9"/>
          <p:cNvSpPr/>
          <p:nvPr/>
        </p:nvSpPr>
        <p:spPr>
          <a:xfrm>
            <a:off x="3373192" y="6109053"/>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10" name="AutoShape 10"/>
          <p:cNvSpPr/>
          <p:nvPr/>
        </p:nvSpPr>
        <p:spPr>
          <a:xfrm>
            <a:off x="3373192" y="7106696"/>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11" name="TextBox 11"/>
          <p:cNvSpPr txBox="1"/>
          <p:nvPr/>
        </p:nvSpPr>
        <p:spPr>
          <a:xfrm>
            <a:off x="3784681" y="2538907"/>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B市祝事業について</a:t>
            </a:r>
          </a:p>
        </p:txBody>
      </p:sp>
      <p:sp>
        <p:nvSpPr>
          <p:cNvPr id="12" name="TextBox 12"/>
          <p:cNvSpPr txBox="1"/>
          <p:nvPr/>
        </p:nvSpPr>
        <p:spPr>
          <a:xfrm>
            <a:off x="2139355" y="2719882"/>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01</a:t>
            </a:r>
          </a:p>
        </p:txBody>
      </p:sp>
      <p:sp>
        <p:nvSpPr>
          <p:cNvPr id="13" name="TextBox 13"/>
          <p:cNvSpPr txBox="1"/>
          <p:nvPr/>
        </p:nvSpPr>
        <p:spPr>
          <a:xfrm>
            <a:off x="2139355" y="3717526"/>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02</a:t>
            </a:r>
          </a:p>
        </p:txBody>
      </p:sp>
      <p:sp>
        <p:nvSpPr>
          <p:cNvPr id="14" name="TextBox 14"/>
          <p:cNvSpPr txBox="1"/>
          <p:nvPr/>
        </p:nvSpPr>
        <p:spPr>
          <a:xfrm>
            <a:off x="2139355" y="4715169"/>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03</a:t>
            </a:r>
          </a:p>
        </p:txBody>
      </p:sp>
      <p:sp>
        <p:nvSpPr>
          <p:cNvPr id="15" name="TextBox 15"/>
          <p:cNvSpPr txBox="1"/>
          <p:nvPr/>
        </p:nvSpPr>
        <p:spPr>
          <a:xfrm>
            <a:off x="2139355" y="5712813"/>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04</a:t>
            </a:r>
          </a:p>
        </p:txBody>
      </p:sp>
      <p:sp>
        <p:nvSpPr>
          <p:cNvPr id="16" name="TextBox 16"/>
          <p:cNvSpPr txBox="1"/>
          <p:nvPr/>
        </p:nvSpPr>
        <p:spPr>
          <a:xfrm>
            <a:off x="2139355" y="6710456"/>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05</a:t>
            </a:r>
          </a:p>
        </p:txBody>
      </p:sp>
      <p:sp>
        <p:nvSpPr>
          <p:cNvPr id="17" name="TextBox 17"/>
          <p:cNvSpPr txBox="1"/>
          <p:nvPr/>
        </p:nvSpPr>
        <p:spPr>
          <a:xfrm>
            <a:off x="3784681" y="3536551"/>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(現)業務の流れ</a:t>
            </a:r>
          </a:p>
        </p:txBody>
      </p:sp>
      <p:sp>
        <p:nvSpPr>
          <p:cNvPr id="18" name="TextBox 18"/>
          <p:cNvSpPr txBox="1"/>
          <p:nvPr/>
        </p:nvSpPr>
        <p:spPr>
          <a:xfrm>
            <a:off x="3784681" y="4534194"/>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業務の課題</a:t>
            </a:r>
          </a:p>
        </p:txBody>
      </p:sp>
      <p:sp>
        <p:nvSpPr>
          <p:cNvPr id="19" name="TextBox 19"/>
          <p:cNvSpPr txBox="1"/>
          <p:nvPr/>
        </p:nvSpPr>
        <p:spPr>
          <a:xfrm>
            <a:off x="3784681" y="5531838"/>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課題への対策</a:t>
            </a:r>
          </a:p>
        </p:txBody>
      </p:sp>
      <p:sp>
        <p:nvSpPr>
          <p:cNvPr id="20" name="TextBox 20"/>
          <p:cNvSpPr txBox="1"/>
          <p:nvPr/>
        </p:nvSpPr>
        <p:spPr>
          <a:xfrm>
            <a:off x="10688281" y="3536551"/>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アンケートの確認手順</a:t>
            </a:r>
          </a:p>
        </p:txBody>
      </p:sp>
      <p:sp>
        <p:nvSpPr>
          <p:cNvPr id="21" name="TextBox 21"/>
          <p:cNvSpPr txBox="1"/>
          <p:nvPr/>
        </p:nvSpPr>
        <p:spPr>
          <a:xfrm>
            <a:off x="9042956" y="2719882"/>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06</a:t>
            </a:r>
          </a:p>
        </p:txBody>
      </p:sp>
      <p:sp>
        <p:nvSpPr>
          <p:cNvPr id="22" name="TextBox 22"/>
          <p:cNvSpPr txBox="1"/>
          <p:nvPr/>
        </p:nvSpPr>
        <p:spPr>
          <a:xfrm>
            <a:off x="9042956" y="3717526"/>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07</a:t>
            </a:r>
          </a:p>
        </p:txBody>
      </p:sp>
      <p:sp>
        <p:nvSpPr>
          <p:cNvPr id="23" name="TextBox 23"/>
          <p:cNvSpPr txBox="1"/>
          <p:nvPr/>
        </p:nvSpPr>
        <p:spPr>
          <a:xfrm>
            <a:off x="10688281" y="4509429"/>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リスクと対策</a:t>
            </a:r>
          </a:p>
        </p:txBody>
      </p:sp>
      <p:sp>
        <p:nvSpPr>
          <p:cNvPr id="24" name="AutoShape 24"/>
          <p:cNvSpPr/>
          <p:nvPr/>
        </p:nvSpPr>
        <p:spPr>
          <a:xfrm>
            <a:off x="10286318" y="5111409"/>
            <a:ext cx="165025"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25" name="TextBox 25"/>
          <p:cNvSpPr txBox="1"/>
          <p:nvPr/>
        </p:nvSpPr>
        <p:spPr>
          <a:xfrm>
            <a:off x="9042956" y="4715169"/>
            <a:ext cx="987374" cy="60388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08</a:t>
            </a:r>
          </a:p>
        </p:txBody>
      </p:sp>
      <p:sp>
        <p:nvSpPr>
          <p:cNvPr id="26" name="Freeform 26"/>
          <p:cNvSpPr/>
          <p:nvPr/>
        </p:nvSpPr>
        <p:spPr>
          <a:xfrm rot="-1874295">
            <a:off x="12488118" y="4963988"/>
            <a:ext cx="12077495" cy="9837669"/>
          </a:xfrm>
          <a:custGeom>
            <a:avLst/>
            <a:gdLst/>
            <a:ahLst/>
            <a:cxnLst/>
            <a:rect l="l" t="t" r="r" b="b"/>
            <a:pathLst>
              <a:path w="12077495" h="9837669">
                <a:moveTo>
                  <a:pt x="0" y="0"/>
                </a:moveTo>
                <a:lnTo>
                  <a:pt x="12077496" y="0"/>
                </a:lnTo>
                <a:lnTo>
                  <a:pt x="12077496" y="9837668"/>
                </a:lnTo>
                <a:lnTo>
                  <a:pt x="0" y="9837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27" name="TextBox 27"/>
          <p:cNvSpPr txBox="1"/>
          <p:nvPr/>
        </p:nvSpPr>
        <p:spPr>
          <a:xfrm>
            <a:off x="3785867" y="6532598"/>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(新)業務の流れ</a:t>
            </a:r>
          </a:p>
        </p:txBody>
      </p:sp>
      <p:grpSp>
        <p:nvGrpSpPr>
          <p:cNvPr id="28" name="Group 28"/>
          <p:cNvGrpSpPr/>
          <p:nvPr/>
        </p:nvGrpSpPr>
        <p:grpSpPr>
          <a:xfrm>
            <a:off x="9042956" y="5932523"/>
            <a:ext cx="6428062" cy="390525"/>
            <a:chOff x="0" y="0"/>
            <a:chExt cx="8570750" cy="520700"/>
          </a:xfrm>
        </p:grpSpPr>
        <p:sp>
          <p:nvSpPr>
            <p:cNvPr id="29" name="TextBox 29"/>
            <p:cNvSpPr txBox="1"/>
            <p:nvPr/>
          </p:nvSpPr>
          <p:spPr>
            <a:xfrm>
              <a:off x="2220750" y="-419100"/>
              <a:ext cx="6350000" cy="915247"/>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予算</a:t>
              </a:r>
            </a:p>
          </p:txBody>
        </p:sp>
        <p:sp>
          <p:nvSpPr>
            <p:cNvPr id="30" name="AutoShape 30"/>
            <p:cNvSpPr/>
            <p:nvPr/>
          </p:nvSpPr>
          <p:spPr>
            <a:xfrm>
              <a:off x="1657816" y="243840"/>
              <a:ext cx="220033" cy="0"/>
            </a:xfrm>
            <a:prstGeom prst="line">
              <a:avLst/>
            </a:prstGeom>
            <a:ln w="25400" cap="flat">
              <a:solidFill>
                <a:srgbClr val="CDCDCD"/>
              </a:solidFill>
              <a:prstDash val="solid"/>
              <a:headEnd type="none" w="sm" len="sm"/>
              <a:tailEnd type="none" w="sm" len="sm"/>
            </a:ln>
          </p:spPr>
          <p:txBody>
            <a:bodyPr/>
            <a:lstStyle/>
            <a:p>
              <a:endParaRPr lang="ja-JP" altLang="en-US"/>
            </a:p>
          </p:txBody>
        </p:sp>
        <p:sp>
          <p:nvSpPr>
            <p:cNvPr id="31" name="TextBox 31"/>
            <p:cNvSpPr txBox="1"/>
            <p:nvPr/>
          </p:nvSpPr>
          <p:spPr>
            <a:xfrm>
              <a:off x="0" y="-205105"/>
              <a:ext cx="1316499" cy="72580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09</a:t>
              </a:r>
            </a:p>
          </p:txBody>
        </p:sp>
      </p:grpSp>
      <p:sp>
        <p:nvSpPr>
          <p:cNvPr id="32" name="TextBox 32"/>
          <p:cNvSpPr txBox="1"/>
          <p:nvPr/>
        </p:nvSpPr>
        <p:spPr>
          <a:xfrm>
            <a:off x="10708518" y="2561191"/>
            <a:ext cx="4762500" cy="79121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アンケートの回答手順</a:t>
            </a:r>
          </a:p>
        </p:txBody>
      </p:sp>
      <p:grpSp>
        <p:nvGrpSpPr>
          <p:cNvPr id="33" name="Group 33"/>
          <p:cNvGrpSpPr/>
          <p:nvPr/>
        </p:nvGrpSpPr>
        <p:grpSpPr>
          <a:xfrm>
            <a:off x="9042956" y="6911434"/>
            <a:ext cx="6428062" cy="390525"/>
            <a:chOff x="0" y="0"/>
            <a:chExt cx="8570750" cy="520700"/>
          </a:xfrm>
        </p:grpSpPr>
        <p:sp>
          <p:nvSpPr>
            <p:cNvPr id="34" name="TextBox 34"/>
            <p:cNvSpPr txBox="1"/>
            <p:nvPr/>
          </p:nvSpPr>
          <p:spPr>
            <a:xfrm>
              <a:off x="2220750" y="-419100"/>
              <a:ext cx="6350000" cy="906780"/>
            </a:xfrm>
            <a:prstGeom prst="rect">
              <a:avLst/>
            </a:prstGeom>
          </p:spPr>
          <p:txBody>
            <a:bodyPr lIns="0" tIns="0" rIns="0" bIns="0" rtlCol="0" anchor="t">
              <a:spAutoFit/>
            </a:bodyPr>
            <a:lstStyle/>
            <a:p>
              <a:pPr algn="l">
                <a:lnSpc>
                  <a:spcPts val="4800"/>
                </a:lnSpc>
              </a:pPr>
              <a:r>
                <a:rPr lang="en-US" sz="2400" b="1" spc="120">
                  <a:solidFill>
                    <a:srgbClr val="373737"/>
                  </a:solidFill>
                  <a:latin typeface="セザンヌ Bold"/>
                  <a:ea typeface="セザンヌ Bold"/>
                  <a:cs typeface="セザンヌ Bold"/>
                  <a:sym typeface="セザンヌ Bold"/>
                </a:rPr>
                <a:t>メッセージ</a:t>
              </a:r>
            </a:p>
          </p:txBody>
        </p:sp>
        <p:sp>
          <p:nvSpPr>
            <p:cNvPr id="35" name="AutoShape 35"/>
            <p:cNvSpPr/>
            <p:nvPr/>
          </p:nvSpPr>
          <p:spPr>
            <a:xfrm>
              <a:off x="1657816" y="243840"/>
              <a:ext cx="220033" cy="0"/>
            </a:xfrm>
            <a:prstGeom prst="line">
              <a:avLst/>
            </a:prstGeom>
            <a:ln w="25400" cap="flat">
              <a:solidFill>
                <a:srgbClr val="CDCDCD"/>
              </a:solidFill>
              <a:prstDash val="solid"/>
              <a:headEnd type="none" w="sm" len="sm"/>
              <a:tailEnd type="none" w="sm" len="sm"/>
            </a:ln>
          </p:spPr>
          <p:txBody>
            <a:bodyPr/>
            <a:lstStyle/>
            <a:p>
              <a:endParaRPr lang="ja-JP" altLang="en-US"/>
            </a:p>
          </p:txBody>
        </p:sp>
        <p:sp>
          <p:nvSpPr>
            <p:cNvPr id="36" name="TextBox 36"/>
            <p:cNvSpPr txBox="1"/>
            <p:nvPr/>
          </p:nvSpPr>
          <p:spPr>
            <a:xfrm>
              <a:off x="0" y="-205105"/>
              <a:ext cx="1316499" cy="725805"/>
            </a:xfrm>
            <a:prstGeom prst="rect">
              <a:avLst/>
            </a:prstGeom>
          </p:spPr>
          <p:txBody>
            <a:bodyPr lIns="0" tIns="0" rIns="0" bIns="0" rtlCol="0" anchor="t">
              <a:spAutoFit/>
            </a:bodyPr>
            <a:lstStyle/>
            <a:p>
              <a:pPr algn="r">
                <a:lnSpc>
                  <a:spcPts val="4800"/>
                </a:lnSpc>
              </a:pPr>
              <a:r>
                <a:rPr lang="en-US" sz="2400" b="1">
                  <a:solidFill>
                    <a:srgbClr val="CDCDCD"/>
                  </a:solidFill>
                  <a:latin typeface="Futura Ultra-Bold"/>
                  <a:ea typeface="Futura Ultra-Bold"/>
                  <a:cs typeface="Futura Ultra-Bold"/>
                  <a:sym typeface="Futura Ultra-Bold"/>
                </a:rPr>
                <a:t>10</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4125" y="1898370"/>
            <a:ext cx="14508421" cy="3826596"/>
          </a:xfrm>
          <a:custGeom>
            <a:avLst/>
            <a:gdLst/>
            <a:ahLst/>
            <a:cxnLst/>
            <a:rect l="l" t="t" r="r" b="b"/>
            <a:pathLst>
              <a:path w="14508421" h="3826596">
                <a:moveTo>
                  <a:pt x="0" y="0"/>
                </a:moveTo>
                <a:lnTo>
                  <a:pt x="14508420" y="0"/>
                </a:lnTo>
                <a:lnTo>
                  <a:pt x="14508420" y="3826596"/>
                </a:lnTo>
                <a:lnTo>
                  <a:pt x="0" y="3826596"/>
                </a:lnTo>
                <a:lnTo>
                  <a:pt x="0" y="0"/>
                </a:lnTo>
                <a:close/>
              </a:path>
            </a:pathLst>
          </a:custGeom>
          <a:blipFill>
            <a:blip r:embed="rId2"/>
            <a:stretch>
              <a:fillRect/>
            </a:stretch>
          </a:blipFill>
        </p:spPr>
        <p:txBody>
          <a:bodyPr/>
          <a:lstStyle/>
          <a:p>
            <a:endParaRPr lang="ja-JP" altLang="en-US"/>
          </a:p>
        </p:txBody>
      </p:sp>
      <p:sp>
        <p:nvSpPr>
          <p:cNvPr id="3" name="TextBox 3"/>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アンケートの確認手順</a:t>
            </a:r>
          </a:p>
        </p:txBody>
      </p:sp>
      <p:sp>
        <p:nvSpPr>
          <p:cNvPr id="4" name="TextBox 4"/>
          <p:cNvSpPr txBox="1"/>
          <p:nvPr/>
        </p:nvSpPr>
        <p:spPr>
          <a:xfrm>
            <a:off x="1554125" y="6333644"/>
            <a:ext cx="14905075" cy="1773884"/>
          </a:xfrm>
          <a:prstGeom prst="rect">
            <a:avLst/>
          </a:prstGeom>
        </p:spPr>
        <p:txBody>
          <a:bodyPr wrap="square" lIns="0" tIns="0" rIns="0" bIns="0" rtlCol="0" anchor="t">
            <a:spAutoFit/>
          </a:bodyPr>
          <a:lstStyle/>
          <a:p>
            <a:pPr algn="ctr">
              <a:lnSpc>
                <a:spcPts val="4835"/>
              </a:lnSpc>
            </a:pPr>
            <a:r>
              <a:rPr lang="ja-JP" altLang="en-US" sz="3022" b="1" spc="151">
                <a:solidFill>
                  <a:srgbClr val="373737"/>
                </a:solidFill>
                <a:latin typeface="セザンヌ Ultra-Bold"/>
                <a:ea typeface="セザンヌ Ultra-Bold"/>
                <a:cs typeface="セザンヌ Ultra-Bold"/>
                <a:sym typeface="セザンヌ Ultra-Bold"/>
              </a:rPr>
              <a:t>日別</a:t>
            </a:r>
            <a:r>
              <a:rPr lang="en-US" sz="3022" b="1" spc="151">
                <a:solidFill>
                  <a:srgbClr val="373737"/>
                </a:solidFill>
                <a:latin typeface="セザンヌ Ultra-Bold"/>
                <a:ea typeface="セザンヌ Ultra-Bold"/>
                <a:cs typeface="セザンヌ Ultra-Bold"/>
                <a:sym typeface="セザンヌ Ultra-Bold"/>
              </a:rPr>
              <a:t>シートでは</a:t>
            </a:r>
            <a:r>
              <a:rPr lang="en-US" sz="3022" b="1" spc="151" dirty="0" err="1">
                <a:solidFill>
                  <a:srgbClr val="373737"/>
                </a:solidFill>
                <a:latin typeface="セザンヌ Ultra-Bold"/>
                <a:ea typeface="セザンヌ Ultra-Bold"/>
                <a:cs typeface="セザンヌ Ultra-Bold"/>
                <a:sym typeface="セザンヌ Ultra-Bold"/>
              </a:rPr>
              <a:t>、スケジュールの管理がしやすいUIを採用しており</a:t>
            </a:r>
            <a:r>
              <a:rPr lang="en-US" sz="3022" b="1" spc="151" dirty="0">
                <a:solidFill>
                  <a:srgbClr val="373737"/>
                </a:solidFill>
                <a:latin typeface="セザンヌ Ultra-Bold"/>
                <a:ea typeface="セザンヌ Ultra-Bold"/>
                <a:cs typeface="セザンヌ Ultra-Bold"/>
                <a:sym typeface="セザンヌ Ultra-Bold"/>
              </a:rPr>
              <a:t>、</a:t>
            </a:r>
          </a:p>
          <a:p>
            <a:pPr algn="ctr">
              <a:lnSpc>
                <a:spcPts val="4835"/>
              </a:lnSpc>
            </a:pPr>
            <a:r>
              <a:rPr lang="en-US" sz="3022" b="1" spc="151" dirty="0" err="1">
                <a:solidFill>
                  <a:srgbClr val="373737"/>
                </a:solidFill>
                <a:latin typeface="セザンヌ Ultra-Bold"/>
                <a:ea typeface="セザンヌ Ultra-Bold"/>
                <a:cs typeface="セザンヌ Ultra-Bold"/>
                <a:sym typeface="セザンヌ Ultra-Bold"/>
              </a:rPr>
              <a:t>同じ希望日で同じ希望時刻の場合はセルが塗りつぶされる仕様となっています</a:t>
            </a:r>
            <a:r>
              <a:rPr lang="en-US" sz="3022" b="1" spc="151" dirty="0">
                <a:solidFill>
                  <a:srgbClr val="373737"/>
                </a:solidFill>
                <a:latin typeface="セザンヌ Ultra-Bold"/>
                <a:ea typeface="セザンヌ Ultra-Bold"/>
                <a:cs typeface="セザンヌ Ultra-Bold"/>
                <a:sym typeface="セザンヌ Ultra-Bold"/>
              </a:rPr>
              <a:t>。</a:t>
            </a:r>
          </a:p>
          <a:p>
            <a:pPr algn="ctr">
              <a:lnSpc>
                <a:spcPts val="4835"/>
              </a:lnSpc>
              <a:spcBef>
                <a:spcPct val="0"/>
              </a:spcBef>
            </a:pPr>
            <a:r>
              <a:rPr lang="en-US" sz="3022" b="1" spc="151" dirty="0" err="1">
                <a:solidFill>
                  <a:srgbClr val="373737"/>
                </a:solidFill>
                <a:latin typeface="セザンヌ Ultra-Bold"/>
                <a:ea typeface="セザンヌ Ultra-Bold"/>
                <a:cs typeface="セザンヌ Ultra-Bold"/>
                <a:sym typeface="セザンヌ Ultra-Bold"/>
              </a:rPr>
              <a:t>調整をする際にご活用下さい</a:t>
            </a:r>
            <a:r>
              <a:rPr lang="en-US" sz="3022" b="1" spc="151" dirty="0">
                <a:solidFill>
                  <a:srgbClr val="373737"/>
                </a:solidFill>
                <a:latin typeface="セザンヌ Ultra-Bold"/>
                <a:ea typeface="セザンヌ Ultra-Bold"/>
                <a:cs typeface="セザンヌ Ultra-Bold"/>
                <a:sym typeface="セザンヌ Ultra-Bold"/>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71176" y="2313239"/>
            <a:ext cx="7130211" cy="6945061"/>
          </a:xfrm>
          <a:custGeom>
            <a:avLst/>
            <a:gdLst/>
            <a:ahLst/>
            <a:cxnLst/>
            <a:rect l="l" t="t" r="r" b="b"/>
            <a:pathLst>
              <a:path w="7130211" h="6945061">
                <a:moveTo>
                  <a:pt x="0" y="0"/>
                </a:moveTo>
                <a:lnTo>
                  <a:pt x="7130212" y="0"/>
                </a:lnTo>
                <a:lnTo>
                  <a:pt x="7130212" y="6945061"/>
                </a:lnTo>
                <a:lnTo>
                  <a:pt x="0" y="6945061"/>
                </a:lnTo>
                <a:lnTo>
                  <a:pt x="0" y="0"/>
                </a:lnTo>
                <a:close/>
              </a:path>
            </a:pathLst>
          </a:custGeom>
          <a:blipFill>
            <a:blip r:embed="rId2"/>
            <a:stretch>
              <a:fillRect b="-2665"/>
            </a:stretch>
          </a:blipFill>
        </p:spPr>
        <p:txBody>
          <a:bodyPr/>
          <a:lstStyle/>
          <a:p>
            <a:endParaRPr lang="ja-JP" altLang="en-US"/>
          </a:p>
        </p:txBody>
      </p:sp>
      <p:sp>
        <p:nvSpPr>
          <p:cNvPr id="3" name="TextBox 3"/>
          <p:cNvSpPr txBox="1"/>
          <p:nvPr/>
        </p:nvSpPr>
        <p:spPr>
          <a:xfrm>
            <a:off x="1554125" y="704850"/>
            <a:ext cx="8711308" cy="68770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リスクと対策</a:t>
            </a:r>
          </a:p>
        </p:txBody>
      </p:sp>
      <p:sp>
        <p:nvSpPr>
          <p:cNvPr id="4" name="TextBox 4"/>
          <p:cNvSpPr txBox="1"/>
          <p:nvPr/>
        </p:nvSpPr>
        <p:spPr>
          <a:xfrm>
            <a:off x="2307057" y="1732356"/>
            <a:ext cx="9929225" cy="2052317"/>
          </a:xfrm>
          <a:prstGeom prst="rect">
            <a:avLst/>
          </a:prstGeom>
        </p:spPr>
        <p:txBody>
          <a:bodyPr lIns="0" tIns="0" rIns="0" bIns="0" rtlCol="0" anchor="t">
            <a:spAutoFit/>
          </a:bodyPr>
          <a:lstStyle/>
          <a:p>
            <a:pPr algn="l">
              <a:lnSpc>
                <a:spcPts val="6760"/>
              </a:lnSpc>
            </a:pPr>
            <a:r>
              <a:rPr lang="en-US" sz="4225" b="1" spc="211">
                <a:solidFill>
                  <a:srgbClr val="373737"/>
                </a:solidFill>
                <a:latin typeface="セザンヌ Bold"/>
                <a:ea typeface="セザンヌ Bold"/>
                <a:cs typeface="セザンヌ Bold"/>
                <a:sym typeface="セザンヌ Bold"/>
              </a:rPr>
              <a:t>①対象外者によるアンケートの回答</a:t>
            </a:r>
          </a:p>
          <a:p>
            <a:pPr algn="l">
              <a:lnSpc>
                <a:spcPts val="6760"/>
              </a:lnSpc>
            </a:pPr>
            <a:r>
              <a:rPr lang="en-US" sz="4225" b="1" spc="211">
                <a:solidFill>
                  <a:srgbClr val="373737"/>
                </a:solidFill>
                <a:latin typeface="セザンヌ Bold"/>
                <a:ea typeface="セザンヌ Bold"/>
                <a:cs typeface="セザンヌ Bold"/>
                <a:sym typeface="セザンヌ Bold"/>
              </a:rPr>
              <a:t>②他対象者の回答の閲覧</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8711308" cy="68770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リスクと対策</a:t>
            </a:r>
          </a:p>
        </p:txBody>
      </p:sp>
      <p:sp>
        <p:nvSpPr>
          <p:cNvPr id="3" name="Freeform 3"/>
          <p:cNvSpPr/>
          <p:nvPr/>
        </p:nvSpPr>
        <p:spPr>
          <a:xfrm>
            <a:off x="10989032" y="2623838"/>
            <a:ext cx="3458703" cy="4583824"/>
          </a:xfrm>
          <a:custGeom>
            <a:avLst/>
            <a:gdLst/>
            <a:ahLst/>
            <a:cxnLst/>
            <a:rect l="l" t="t" r="r" b="b"/>
            <a:pathLst>
              <a:path w="3458703" h="4583824">
                <a:moveTo>
                  <a:pt x="0" y="0"/>
                </a:moveTo>
                <a:lnTo>
                  <a:pt x="3458704" y="0"/>
                </a:lnTo>
                <a:lnTo>
                  <a:pt x="3458704" y="4583824"/>
                </a:lnTo>
                <a:lnTo>
                  <a:pt x="0" y="45838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nvGrpSpPr>
          <p:cNvPr id="4" name="Group 4"/>
          <p:cNvGrpSpPr/>
          <p:nvPr/>
        </p:nvGrpSpPr>
        <p:grpSpPr>
          <a:xfrm>
            <a:off x="2032016" y="3079338"/>
            <a:ext cx="7755525" cy="4128324"/>
            <a:chOff x="0" y="0"/>
            <a:chExt cx="10340700" cy="5504432"/>
          </a:xfrm>
        </p:grpSpPr>
        <p:sp>
          <p:nvSpPr>
            <p:cNvPr id="5" name="TextBox 5"/>
            <p:cNvSpPr txBox="1"/>
            <p:nvPr/>
          </p:nvSpPr>
          <p:spPr>
            <a:xfrm>
              <a:off x="0" y="-704850"/>
              <a:ext cx="10340700" cy="1785123"/>
            </a:xfrm>
            <a:prstGeom prst="rect">
              <a:avLst/>
            </a:prstGeom>
          </p:spPr>
          <p:txBody>
            <a:bodyPr lIns="0" tIns="0" rIns="0" bIns="0" rtlCol="0" anchor="t">
              <a:spAutoFit/>
            </a:bodyPr>
            <a:lstStyle/>
            <a:p>
              <a:pPr algn="l">
                <a:lnSpc>
                  <a:spcPts val="8497"/>
                </a:lnSpc>
              </a:pPr>
              <a:r>
                <a:rPr lang="en-US" sz="5311" b="1" spc="265">
                  <a:solidFill>
                    <a:srgbClr val="373737"/>
                  </a:solidFill>
                  <a:latin typeface="セザンヌ Bold"/>
                  <a:ea typeface="セザンヌ Bold"/>
                  <a:cs typeface="セザンヌ Bold"/>
                  <a:sym typeface="セザンヌ Bold"/>
                </a:rPr>
                <a:t>パスワードを使用</a:t>
              </a:r>
            </a:p>
          </p:txBody>
        </p:sp>
        <p:sp>
          <p:nvSpPr>
            <p:cNvPr id="6" name="TextBox 6"/>
            <p:cNvSpPr txBox="1"/>
            <p:nvPr/>
          </p:nvSpPr>
          <p:spPr>
            <a:xfrm>
              <a:off x="0" y="1280470"/>
              <a:ext cx="10340700" cy="4223962"/>
            </a:xfrm>
            <a:prstGeom prst="rect">
              <a:avLst/>
            </a:prstGeom>
          </p:spPr>
          <p:txBody>
            <a:bodyPr lIns="0" tIns="0" rIns="0" bIns="0" rtlCol="0" anchor="t">
              <a:spAutoFit/>
            </a:bodyPr>
            <a:lstStyle/>
            <a:p>
              <a:pPr algn="l">
                <a:lnSpc>
                  <a:spcPts val="6069"/>
                </a:lnSpc>
              </a:pPr>
              <a:r>
                <a:rPr lang="en-US" sz="3034" spc="151">
                  <a:solidFill>
                    <a:srgbClr val="373737"/>
                  </a:solidFill>
                  <a:latin typeface="セザンヌ Medium"/>
                  <a:ea typeface="セザンヌ Medium"/>
                  <a:cs typeface="セザンヌ Medium"/>
                  <a:sym typeface="セザンヌ Medium"/>
                </a:rPr>
                <a:t>アンケートファイルを開くときにパスワードを求めます。また、回答が記録されるシートは非表示とし、閲覧する際はパスワードを要求します。</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23293" y="3332915"/>
            <a:ext cx="5114276" cy="4114800"/>
          </a:xfrm>
          <a:custGeom>
            <a:avLst/>
            <a:gdLst/>
            <a:ahLst/>
            <a:cxnLst/>
            <a:rect l="l" t="t" r="r" b="b"/>
            <a:pathLst>
              <a:path w="5114276" h="4114800">
                <a:moveTo>
                  <a:pt x="0" y="0"/>
                </a:moveTo>
                <a:lnTo>
                  <a:pt x="5114275" y="0"/>
                </a:lnTo>
                <a:lnTo>
                  <a:pt x="51142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TextBox 3"/>
          <p:cNvSpPr txBox="1"/>
          <p:nvPr/>
        </p:nvSpPr>
        <p:spPr>
          <a:xfrm>
            <a:off x="1554125" y="704850"/>
            <a:ext cx="8711308" cy="68770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予算</a:t>
            </a:r>
          </a:p>
        </p:txBody>
      </p:sp>
      <p:grpSp>
        <p:nvGrpSpPr>
          <p:cNvPr id="4" name="Group 4"/>
          <p:cNvGrpSpPr/>
          <p:nvPr/>
        </p:nvGrpSpPr>
        <p:grpSpPr>
          <a:xfrm>
            <a:off x="1554125" y="2780110"/>
            <a:ext cx="7053622" cy="5007449"/>
            <a:chOff x="0" y="-737074"/>
            <a:chExt cx="9404829" cy="6676600"/>
          </a:xfrm>
        </p:grpSpPr>
        <p:sp>
          <p:nvSpPr>
            <p:cNvPr id="5" name="AutoShape 5"/>
            <p:cNvSpPr/>
            <p:nvPr/>
          </p:nvSpPr>
          <p:spPr>
            <a:xfrm>
              <a:off x="0" y="4275823"/>
              <a:ext cx="8826894" cy="0"/>
            </a:xfrm>
            <a:prstGeom prst="line">
              <a:avLst/>
            </a:prstGeom>
            <a:ln w="50800" cap="flat">
              <a:solidFill>
                <a:srgbClr val="000000"/>
              </a:solidFill>
              <a:prstDash val="sysDot"/>
              <a:headEnd type="none" w="sm" len="sm"/>
              <a:tailEnd type="none" w="sm" len="sm"/>
            </a:ln>
          </p:spPr>
          <p:txBody>
            <a:bodyPr/>
            <a:lstStyle/>
            <a:p>
              <a:endParaRPr lang="ja-JP" altLang="en-US"/>
            </a:p>
          </p:txBody>
        </p:sp>
        <p:sp>
          <p:nvSpPr>
            <p:cNvPr id="6" name="TextBox 6"/>
            <p:cNvSpPr txBox="1"/>
            <p:nvPr/>
          </p:nvSpPr>
          <p:spPr>
            <a:xfrm>
              <a:off x="231174" y="-628650"/>
              <a:ext cx="5807539" cy="1580205"/>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アプリ制作：　</a:t>
              </a:r>
            </a:p>
          </p:txBody>
        </p:sp>
        <p:sp>
          <p:nvSpPr>
            <p:cNvPr id="7" name="TextBox 7"/>
            <p:cNvSpPr txBox="1"/>
            <p:nvPr/>
          </p:nvSpPr>
          <p:spPr>
            <a:xfrm>
              <a:off x="5807539" y="-737074"/>
              <a:ext cx="3019356" cy="1663703"/>
            </a:xfrm>
            <a:prstGeom prst="rect">
              <a:avLst/>
            </a:prstGeom>
          </p:spPr>
          <p:txBody>
            <a:bodyPr lIns="0" tIns="0" rIns="0" bIns="0" rtlCol="0" anchor="t">
              <a:spAutoFit/>
            </a:bodyPr>
            <a:lstStyle/>
            <a:p>
              <a:pPr algn="l">
                <a:lnSpc>
                  <a:spcPts val="8999"/>
                </a:lnSpc>
              </a:pPr>
              <a:r>
                <a:rPr lang="en-US" sz="4499" spc="224">
                  <a:solidFill>
                    <a:srgbClr val="373737"/>
                  </a:solidFill>
                  <a:latin typeface="セザンヌ Medium"/>
                  <a:ea typeface="セザンヌ Medium"/>
                  <a:cs typeface="セザンヌ Medium"/>
                  <a:sym typeface="セザンヌ Medium"/>
                </a:rPr>
                <a:t>30万円</a:t>
              </a:r>
            </a:p>
          </p:txBody>
        </p:sp>
        <p:sp>
          <p:nvSpPr>
            <p:cNvPr id="8" name="TextBox 8"/>
            <p:cNvSpPr txBox="1"/>
            <p:nvPr/>
          </p:nvSpPr>
          <p:spPr>
            <a:xfrm>
              <a:off x="231174" y="858834"/>
              <a:ext cx="5807539" cy="1580205"/>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アプリ運用：　</a:t>
              </a:r>
            </a:p>
          </p:txBody>
        </p:sp>
        <p:sp>
          <p:nvSpPr>
            <p:cNvPr id="9" name="TextBox 9"/>
            <p:cNvSpPr txBox="1"/>
            <p:nvPr/>
          </p:nvSpPr>
          <p:spPr>
            <a:xfrm>
              <a:off x="5807539" y="775336"/>
              <a:ext cx="3019356" cy="1663703"/>
            </a:xfrm>
            <a:prstGeom prst="rect">
              <a:avLst/>
            </a:prstGeom>
          </p:spPr>
          <p:txBody>
            <a:bodyPr lIns="0" tIns="0" rIns="0" bIns="0" rtlCol="0" anchor="t">
              <a:spAutoFit/>
            </a:bodyPr>
            <a:lstStyle/>
            <a:p>
              <a:pPr algn="l">
                <a:lnSpc>
                  <a:spcPts val="8999"/>
                </a:lnSpc>
              </a:pPr>
              <a:r>
                <a:rPr lang="en-US" sz="4499" spc="224">
                  <a:solidFill>
                    <a:srgbClr val="373737"/>
                  </a:solidFill>
                  <a:latin typeface="セザンヌ Medium"/>
                  <a:ea typeface="セザンヌ Medium"/>
                  <a:cs typeface="セザンヌ Medium"/>
                  <a:sym typeface="セザンヌ Medium"/>
                </a:rPr>
                <a:t>50万円</a:t>
              </a:r>
            </a:p>
          </p:txBody>
        </p:sp>
        <p:sp>
          <p:nvSpPr>
            <p:cNvPr id="10" name="TextBox 10"/>
            <p:cNvSpPr txBox="1"/>
            <p:nvPr/>
          </p:nvSpPr>
          <p:spPr>
            <a:xfrm>
              <a:off x="231174" y="2419989"/>
              <a:ext cx="5807539" cy="1580205"/>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アプリ保守：　</a:t>
              </a:r>
            </a:p>
          </p:txBody>
        </p:sp>
        <p:sp>
          <p:nvSpPr>
            <p:cNvPr id="11" name="TextBox 11"/>
            <p:cNvSpPr txBox="1"/>
            <p:nvPr/>
          </p:nvSpPr>
          <p:spPr>
            <a:xfrm>
              <a:off x="5807539" y="2336966"/>
              <a:ext cx="3019356" cy="1663703"/>
            </a:xfrm>
            <a:prstGeom prst="rect">
              <a:avLst/>
            </a:prstGeom>
          </p:spPr>
          <p:txBody>
            <a:bodyPr lIns="0" tIns="0" rIns="0" bIns="0" rtlCol="0" anchor="t">
              <a:spAutoFit/>
            </a:bodyPr>
            <a:lstStyle/>
            <a:p>
              <a:pPr algn="l">
                <a:lnSpc>
                  <a:spcPts val="8999"/>
                </a:lnSpc>
              </a:pPr>
              <a:r>
                <a:rPr lang="en-US" sz="4499" spc="224">
                  <a:solidFill>
                    <a:srgbClr val="373737"/>
                  </a:solidFill>
                  <a:latin typeface="セザンヌ Medium"/>
                  <a:ea typeface="セザンヌ Medium"/>
                  <a:cs typeface="セザンヌ Medium"/>
                  <a:sym typeface="セザンヌ Medium"/>
                </a:rPr>
                <a:t>20万円</a:t>
              </a:r>
            </a:p>
          </p:txBody>
        </p:sp>
        <p:sp>
          <p:nvSpPr>
            <p:cNvPr id="12" name="TextBox 12"/>
            <p:cNvSpPr txBox="1"/>
            <p:nvPr/>
          </p:nvSpPr>
          <p:spPr>
            <a:xfrm>
              <a:off x="3597290" y="4359320"/>
              <a:ext cx="5807539" cy="1580205"/>
            </a:xfrm>
            <a:prstGeom prst="rect">
              <a:avLst/>
            </a:prstGeom>
          </p:spPr>
          <p:txBody>
            <a:bodyPr lIns="0" tIns="0" rIns="0" bIns="0" rtlCol="0" anchor="t">
              <a:spAutoFit/>
            </a:bodyPr>
            <a:lstStyle/>
            <a:p>
              <a:pPr algn="l">
                <a:lnSpc>
                  <a:spcPts val="7560"/>
                </a:lnSpc>
              </a:pPr>
              <a:r>
                <a:rPr lang="en-US" sz="4725" b="1" spc="236">
                  <a:solidFill>
                    <a:srgbClr val="373737"/>
                  </a:solidFill>
                  <a:latin typeface="セザンヌ Bold"/>
                  <a:ea typeface="セザンヌ Bold"/>
                  <a:cs typeface="セザンヌ Bold"/>
                  <a:sym typeface="セザンヌ Bold"/>
                </a:rPr>
                <a:t>計：　</a:t>
              </a:r>
            </a:p>
          </p:txBody>
        </p:sp>
        <p:sp>
          <p:nvSpPr>
            <p:cNvPr id="13" name="TextBox 13"/>
            <p:cNvSpPr txBox="1"/>
            <p:nvPr/>
          </p:nvSpPr>
          <p:spPr>
            <a:xfrm>
              <a:off x="5268134" y="4275823"/>
              <a:ext cx="3558761" cy="1663703"/>
            </a:xfrm>
            <a:prstGeom prst="rect">
              <a:avLst/>
            </a:prstGeom>
          </p:spPr>
          <p:txBody>
            <a:bodyPr lIns="0" tIns="0" rIns="0" bIns="0" rtlCol="0" anchor="t">
              <a:spAutoFit/>
            </a:bodyPr>
            <a:lstStyle/>
            <a:p>
              <a:pPr algn="l">
                <a:lnSpc>
                  <a:spcPts val="8999"/>
                </a:lnSpc>
              </a:pPr>
              <a:r>
                <a:rPr lang="en-US" sz="4499" spc="224">
                  <a:solidFill>
                    <a:srgbClr val="373737"/>
                  </a:solidFill>
                  <a:latin typeface="セザンヌ Medium"/>
                  <a:ea typeface="セザンヌ Medium"/>
                  <a:cs typeface="セザンヌ Medium"/>
                  <a:sym typeface="セザンヌ Medium"/>
                </a:rPr>
                <a:t>100万円</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ja-JP" altLang="en-US"/>
          </a:p>
        </p:txBody>
      </p:sp>
      <p:grpSp>
        <p:nvGrpSpPr>
          <p:cNvPr id="3" name="Group 3"/>
          <p:cNvGrpSpPr/>
          <p:nvPr/>
        </p:nvGrpSpPr>
        <p:grpSpPr>
          <a:xfrm>
            <a:off x="4449058" y="2088527"/>
            <a:ext cx="9389884" cy="6109945"/>
            <a:chOff x="0" y="0"/>
            <a:chExt cx="12519845" cy="8146594"/>
          </a:xfrm>
        </p:grpSpPr>
        <p:sp>
          <p:nvSpPr>
            <p:cNvPr id="4" name="TextBox 4"/>
            <p:cNvSpPr txBox="1"/>
            <p:nvPr/>
          </p:nvSpPr>
          <p:spPr>
            <a:xfrm>
              <a:off x="0" y="652975"/>
              <a:ext cx="12519845" cy="1407795"/>
            </a:xfrm>
            <a:prstGeom prst="rect">
              <a:avLst/>
            </a:prstGeom>
          </p:spPr>
          <p:txBody>
            <a:bodyPr lIns="0" tIns="0" rIns="0" bIns="0" rtlCol="0" anchor="t">
              <a:spAutoFit/>
            </a:bodyPr>
            <a:lstStyle/>
            <a:p>
              <a:pPr algn="ctr">
                <a:lnSpc>
                  <a:spcPts val="6720"/>
                </a:lnSpc>
              </a:pPr>
              <a:r>
                <a:rPr lang="en-US" sz="4200" spc="210">
                  <a:solidFill>
                    <a:srgbClr val="FFFFFF"/>
                  </a:solidFill>
                  <a:latin typeface="セザンヌ Medium"/>
                  <a:ea typeface="セザンヌ Medium"/>
                  <a:cs typeface="セザンヌ Medium"/>
                  <a:sym typeface="セザンヌ Medium"/>
                </a:rPr>
                <a:t>最大限の感謝と敬意をこめて。</a:t>
              </a:r>
            </a:p>
          </p:txBody>
        </p:sp>
        <p:sp>
          <p:nvSpPr>
            <p:cNvPr id="5" name="TextBox 5"/>
            <p:cNvSpPr txBox="1"/>
            <p:nvPr/>
          </p:nvSpPr>
          <p:spPr>
            <a:xfrm>
              <a:off x="0" y="2363014"/>
              <a:ext cx="12519845" cy="5783580"/>
            </a:xfrm>
            <a:prstGeom prst="rect">
              <a:avLst/>
            </a:prstGeom>
          </p:spPr>
          <p:txBody>
            <a:bodyPr lIns="0" tIns="0" rIns="0" bIns="0" rtlCol="0" anchor="t">
              <a:spAutoFit/>
            </a:bodyPr>
            <a:lstStyle/>
            <a:p>
              <a:pPr algn="l">
                <a:lnSpc>
                  <a:spcPts val="4800"/>
                </a:lnSpc>
              </a:pPr>
              <a:r>
                <a:rPr lang="en-US" sz="2400" spc="120">
                  <a:solidFill>
                    <a:srgbClr val="FFFFFF"/>
                  </a:solidFill>
                  <a:latin typeface="セザンヌ Medium"/>
                  <a:ea typeface="セザンヌ Medium"/>
                  <a:cs typeface="セザンヌ Medium"/>
                  <a:sym typeface="セザンヌ Medium"/>
                </a:rPr>
                <a:t>このツールを利用し業務の負担を減らすことで、感謝や敬意という気持ちに強くフォーカスを当てることができると思います。</a:t>
              </a:r>
            </a:p>
            <a:p>
              <a:pPr algn="l">
                <a:lnSpc>
                  <a:spcPts val="4800"/>
                </a:lnSpc>
              </a:pPr>
              <a:r>
                <a:rPr lang="en-US" sz="2400" spc="120">
                  <a:solidFill>
                    <a:srgbClr val="FFFFFF"/>
                  </a:solidFill>
                  <a:latin typeface="セザンヌ Medium"/>
                  <a:ea typeface="セザンヌ Medium"/>
                  <a:cs typeface="セザンヌ Medium"/>
                  <a:sym typeface="セザンヌ Medium"/>
                </a:rPr>
                <a:t>負担を減らした分は、対象者様とのコミュニケーションに時間をあててください。</a:t>
              </a:r>
            </a:p>
            <a:p>
              <a:pPr algn="l">
                <a:lnSpc>
                  <a:spcPts val="4800"/>
                </a:lnSpc>
              </a:pPr>
              <a:r>
                <a:rPr lang="en-US" sz="2400" spc="120">
                  <a:solidFill>
                    <a:srgbClr val="FFFFFF"/>
                  </a:solidFill>
                  <a:latin typeface="セザンヌ Medium"/>
                  <a:ea typeface="セザンヌ Medium"/>
                  <a:cs typeface="セザンヌ Medium"/>
                  <a:sym typeface="セザンヌ Medium"/>
                </a:rPr>
                <a:t>きっと喜んでくださり、有意義な時間になると思います。</a:t>
              </a:r>
            </a:p>
            <a:p>
              <a:pPr algn="l">
                <a:lnSpc>
                  <a:spcPts val="4800"/>
                </a:lnSpc>
              </a:pPr>
              <a:r>
                <a:rPr lang="en-US" sz="2400" spc="120">
                  <a:solidFill>
                    <a:srgbClr val="FFFFFF"/>
                  </a:solidFill>
                  <a:latin typeface="セザンヌ Medium"/>
                  <a:ea typeface="セザンヌ Medium"/>
                  <a:cs typeface="セザンヌ Medium"/>
                  <a:sym typeface="セザンヌ Medium"/>
                </a:rPr>
                <a:t>ご注文をお待ちしております。</a:t>
              </a:r>
            </a:p>
            <a:p>
              <a:pPr algn="r">
                <a:lnSpc>
                  <a:spcPts val="4800"/>
                </a:lnSpc>
              </a:pPr>
              <a:r>
                <a:rPr lang="en-US" sz="2400" spc="120">
                  <a:solidFill>
                    <a:srgbClr val="FFFFFF"/>
                  </a:solidFill>
                  <a:latin typeface="セザンヌ Medium"/>
                  <a:ea typeface="セザンヌ Medium"/>
                  <a:cs typeface="セザンヌ Medium"/>
                  <a:sym typeface="セザンヌ Medium"/>
                </a:rPr>
                <a:t>貝原　菜月</a:t>
              </a:r>
            </a:p>
          </p:txBody>
        </p:sp>
        <p:sp>
          <p:nvSpPr>
            <p:cNvPr id="6" name="TextBox 6"/>
            <p:cNvSpPr txBox="1"/>
            <p:nvPr/>
          </p:nvSpPr>
          <p:spPr>
            <a:xfrm>
              <a:off x="452384" y="-323850"/>
              <a:ext cx="11615078" cy="817457"/>
            </a:xfrm>
            <a:prstGeom prst="rect">
              <a:avLst/>
            </a:prstGeom>
          </p:spPr>
          <p:txBody>
            <a:bodyPr lIns="0" tIns="0" rIns="0" bIns="0" rtlCol="0" anchor="t">
              <a:spAutoFit/>
            </a:bodyPr>
            <a:lstStyle/>
            <a:p>
              <a:pPr algn="ctr">
                <a:lnSpc>
                  <a:spcPts val="3840"/>
                </a:lnSpc>
              </a:pPr>
              <a:r>
                <a:rPr lang="en-US" sz="2400" b="1" u="sng" spc="120">
                  <a:solidFill>
                    <a:srgbClr val="FFFFFF"/>
                  </a:solidFill>
                  <a:latin typeface="セザンヌ Ultra-Bold"/>
                  <a:ea typeface="セザンヌ Ultra-Bold"/>
                  <a:cs typeface="セザンヌ Ultra-Bold"/>
                  <a:sym typeface="セザンヌ Ultra-Bold"/>
                </a:rPr>
                <a:t>メッセージ</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2991" y="6464501"/>
            <a:ext cx="5630764" cy="3419508"/>
            <a:chOff x="0" y="0"/>
            <a:chExt cx="1252304" cy="760512"/>
          </a:xfrm>
        </p:grpSpPr>
        <p:sp>
          <p:nvSpPr>
            <p:cNvPr id="3" name="Freeform 3"/>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F8F8F8"/>
            </a:solidFill>
          </p:spPr>
          <p:txBody>
            <a:bodyPr/>
            <a:lstStyle/>
            <a:p>
              <a:endParaRPr lang="ja-JP" altLang="en-US"/>
            </a:p>
          </p:txBody>
        </p:sp>
        <p:sp>
          <p:nvSpPr>
            <p:cNvPr id="4" name="TextBox 4"/>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grpSp>
        <p:nvGrpSpPr>
          <p:cNvPr id="5" name="Group 5"/>
          <p:cNvGrpSpPr/>
          <p:nvPr/>
        </p:nvGrpSpPr>
        <p:grpSpPr>
          <a:xfrm>
            <a:off x="6330209" y="407605"/>
            <a:ext cx="5630764" cy="3419508"/>
            <a:chOff x="0" y="0"/>
            <a:chExt cx="1252304" cy="760512"/>
          </a:xfrm>
        </p:grpSpPr>
        <p:sp>
          <p:nvSpPr>
            <p:cNvPr id="6" name="Freeform 6"/>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F8F8F8"/>
            </a:solidFill>
          </p:spPr>
          <p:txBody>
            <a:bodyPr/>
            <a:lstStyle/>
            <a:p>
              <a:endParaRPr lang="ja-JP" altLang="en-US"/>
            </a:p>
          </p:txBody>
        </p:sp>
        <p:sp>
          <p:nvSpPr>
            <p:cNvPr id="7" name="TextBox 7"/>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grpSp>
        <p:nvGrpSpPr>
          <p:cNvPr id="8" name="Group 8"/>
          <p:cNvGrpSpPr/>
          <p:nvPr/>
        </p:nvGrpSpPr>
        <p:grpSpPr>
          <a:xfrm>
            <a:off x="12254244" y="6464501"/>
            <a:ext cx="5630764" cy="3419508"/>
            <a:chOff x="0" y="0"/>
            <a:chExt cx="1252304" cy="760512"/>
          </a:xfrm>
        </p:grpSpPr>
        <p:sp>
          <p:nvSpPr>
            <p:cNvPr id="9" name="Freeform 9"/>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F8F8F8"/>
            </a:solidFill>
          </p:spPr>
          <p:txBody>
            <a:bodyPr/>
            <a:lstStyle/>
            <a:p>
              <a:endParaRPr lang="ja-JP" altLang="en-US"/>
            </a:p>
          </p:txBody>
        </p:sp>
        <p:sp>
          <p:nvSpPr>
            <p:cNvPr id="10" name="TextBox 10"/>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grpSp>
        <p:nvGrpSpPr>
          <p:cNvPr id="11" name="Group 11"/>
          <p:cNvGrpSpPr/>
          <p:nvPr/>
        </p:nvGrpSpPr>
        <p:grpSpPr>
          <a:xfrm>
            <a:off x="12254244" y="407605"/>
            <a:ext cx="5630764" cy="3419508"/>
            <a:chOff x="0" y="0"/>
            <a:chExt cx="1252304" cy="760512"/>
          </a:xfrm>
        </p:grpSpPr>
        <p:sp>
          <p:nvSpPr>
            <p:cNvPr id="12" name="Freeform 12"/>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E1E1E1"/>
            </a:solidFill>
          </p:spPr>
          <p:txBody>
            <a:bodyPr/>
            <a:lstStyle/>
            <a:p>
              <a:endParaRPr lang="ja-JP" altLang="en-US"/>
            </a:p>
          </p:txBody>
        </p:sp>
        <p:sp>
          <p:nvSpPr>
            <p:cNvPr id="13" name="TextBox 13"/>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grpSp>
        <p:nvGrpSpPr>
          <p:cNvPr id="14" name="Group 14"/>
          <p:cNvGrpSpPr/>
          <p:nvPr/>
        </p:nvGrpSpPr>
        <p:grpSpPr>
          <a:xfrm>
            <a:off x="402991" y="6464501"/>
            <a:ext cx="5630764" cy="3419508"/>
            <a:chOff x="0" y="0"/>
            <a:chExt cx="861405" cy="523123"/>
          </a:xfrm>
        </p:grpSpPr>
        <p:sp>
          <p:nvSpPr>
            <p:cNvPr id="15" name="Freeform 15"/>
            <p:cNvSpPr/>
            <p:nvPr/>
          </p:nvSpPr>
          <p:spPr>
            <a:xfrm>
              <a:off x="0" y="0"/>
              <a:ext cx="861405" cy="523123"/>
            </a:xfrm>
            <a:custGeom>
              <a:avLst/>
              <a:gdLst/>
              <a:ahLst/>
              <a:cxnLst/>
              <a:rect l="l" t="t" r="r" b="b"/>
              <a:pathLst>
                <a:path w="861405" h="523123">
                  <a:moveTo>
                    <a:pt x="0" y="0"/>
                  </a:moveTo>
                  <a:lnTo>
                    <a:pt x="861405" y="0"/>
                  </a:lnTo>
                  <a:lnTo>
                    <a:pt x="861405" y="523123"/>
                  </a:lnTo>
                  <a:lnTo>
                    <a:pt x="0" y="523123"/>
                  </a:lnTo>
                  <a:close/>
                </a:path>
              </a:pathLst>
            </a:custGeom>
            <a:blipFill>
              <a:blip r:embed="rId2"/>
              <a:stretch>
                <a:fillRect t="-4888" b="-4888"/>
              </a:stretch>
            </a:blipFill>
          </p:spPr>
          <p:txBody>
            <a:bodyPr/>
            <a:lstStyle/>
            <a:p>
              <a:endParaRPr lang="ja-JP" altLang="en-US"/>
            </a:p>
          </p:txBody>
        </p:sp>
      </p:grpSp>
      <p:grpSp>
        <p:nvGrpSpPr>
          <p:cNvPr id="16" name="Group 16"/>
          <p:cNvGrpSpPr/>
          <p:nvPr/>
        </p:nvGrpSpPr>
        <p:grpSpPr>
          <a:xfrm>
            <a:off x="12250355" y="6464501"/>
            <a:ext cx="5630764" cy="3419508"/>
            <a:chOff x="0" y="0"/>
            <a:chExt cx="861405" cy="523123"/>
          </a:xfrm>
        </p:grpSpPr>
        <p:sp>
          <p:nvSpPr>
            <p:cNvPr id="17" name="Freeform 17"/>
            <p:cNvSpPr/>
            <p:nvPr/>
          </p:nvSpPr>
          <p:spPr>
            <a:xfrm>
              <a:off x="0" y="0"/>
              <a:ext cx="861405" cy="523123"/>
            </a:xfrm>
            <a:custGeom>
              <a:avLst/>
              <a:gdLst/>
              <a:ahLst/>
              <a:cxnLst/>
              <a:rect l="l" t="t" r="r" b="b"/>
              <a:pathLst>
                <a:path w="861405" h="523123">
                  <a:moveTo>
                    <a:pt x="0" y="0"/>
                  </a:moveTo>
                  <a:lnTo>
                    <a:pt x="861405" y="0"/>
                  </a:lnTo>
                  <a:lnTo>
                    <a:pt x="861405" y="523123"/>
                  </a:lnTo>
                  <a:lnTo>
                    <a:pt x="0" y="523123"/>
                  </a:lnTo>
                  <a:close/>
                </a:path>
              </a:pathLst>
            </a:custGeom>
            <a:blipFill>
              <a:blip r:embed="rId3"/>
              <a:stretch>
                <a:fillRect t="-4888" b="-4888"/>
              </a:stretch>
            </a:blipFill>
          </p:spPr>
          <p:txBody>
            <a:bodyPr/>
            <a:lstStyle/>
            <a:p>
              <a:endParaRPr lang="ja-JP" altLang="en-US"/>
            </a:p>
          </p:txBody>
        </p:sp>
      </p:grpSp>
      <p:grpSp>
        <p:nvGrpSpPr>
          <p:cNvPr id="18" name="Group 18"/>
          <p:cNvGrpSpPr/>
          <p:nvPr/>
        </p:nvGrpSpPr>
        <p:grpSpPr>
          <a:xfrm>
            <a:off x="6330209" y="407605"/>
            <a:ext cx="5630764" cy="3419508"/>
            <a:chOff x="0" y="0"/>
            <a:chExt cx="872353" cy="529771"/>
          </a:xfrm>
        </p:grpSpPr>
        <p:sp>
          <p:nvSpPr>
            <p:cNvPr id="19" name="Freeform 19"/>
            <p:cNvSpPr/>
            <p:nvPr/>
          </p:nvSpPr>
          <p:spPr>
            <a:xfrm>
              <a:off x="0" y="0"/>
              <a:ext cx="872353" cy="529771"/>
            </a:xfrm>
            <a:custGeom>
              <a:avLst/>
              <a:gdLst/>
              <a:ahLst/>
              <a:cxnLst/>
              <a:rect l="l" t="t" r="r" b="b"/>
              <a:pathLst>
                <a:path w="872353" h="529771">
                  <a:moveTo>
                    <a:pt x="0" y="0"/>
                  </a:moveTo>
                  <a:lnTo>
                    <a:pt x="872353" y="0"/>
                  </a:lnTo>
                  <a:lnTo>
                    <a:pt x="872353" y="529771"/>
                  </a:lnTo>
                  <a:lnTo>
                    <a:pt x="0" y="529771"/>
                  </a:lnTo>
                  <a:close/>
                </a:path>
              </a:pathLst>
            </a:custGeom>
            <a:blipFill>
              <a:blip r:embed="rId4"/>
              <a:stretch>
                <a:fillRect t="-4888" b="-4888"/>
              </a:stretch>
            </a:blipFill>
            <a:ln cap="sq">
              <a:noFill/>
              <a:prstDash val="solid"/>
              <a:miter/>
            </a:ln>
          </p:spPr>
          <p:txBody>
            <a:bodyPr/>
            <a:lstStyle/>
            <a:p>
              <a:endParaRPr lang="ja-JP" altLang="en-US"/>
            </a:p>
          </p:txBody>
        </p:sp>
      </p:grpSp>
      <p:sp>
        <p:nvSpPr>
          <p:cNvPr id="20" name="TextBox 20"/>
          <p:cNvSpPr txBox="1"/>
          <p:nvPr/>
        </p:nvSpPr>
        <p:spPr>
          <a:xfrm>
            <a:off x="1492104" y="4261167"/>
            <a:ext cx="15303792" cy="1202690"/>
          </a:xfrm>
          <a:prstGeom prst="rect">
            <a:avLst/>
          </a:prstGeom>
        </p:spPr>
        <p:txBody>
          <a:bodyPr lIns="0" tIns="0" rIns="0" bIns="0" rtlCol="0" anchor="t">
            <a:spAutoFit/>
          </a:bodyPr>
          <a:lstStyle/>
          <a:p>
            <a:pPr algn="ctr">
              <a:lnSpc>
                <a:spcPts val="6720"/>
              </a:lnSpc>
            </a:pPr>
            <a:r>
              <a:rPr lang="en-US" sz="4200" b="1" spc="210">
                <a:solidFill>
                  <a:srgbClr val="373737"/>
                </a:solidFill>
                <a:latin typeface="セザンヌ Bold"/>
                <a:ea typeface="セザンヌ Bold"/>
                <a:cs typeface="セザンヌ Bold"/>
                <a:sym typeface="セザンヌ Bold"/>
              </a:rPr>
              <a:t>長年のご貢献に感謝を込めて、敬老の心を形に。</a:t>
            </a:r>
          </a:p>
        </p:txBody>
      </p:sp>
      <p:grpSp>
        <p:nvGrpSpPr>
          <p:cNvPr id="21" name="Group 21"/>
          <p:cNvGrpSpPr/>
          <p:nvPr/>
        </p:nvGrpSpPr>
        <p:grpSpPr>
          <a:xfrm>
            <a:off x="402991" y="403510"/>
            <a:ext cx="5630764" cy="3419508"/>
            <a:chOff x="0" y="0"/>
            <a:chExt cx="1252304" cy="760512"/>
          </a:xfrm>
        </p:grpSpPr>
        <p:sp>
          <p:nvSpPr>
            <p:cNvPr id="22" name="Freeform 22"/>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E1E1E1"/>
            </a:solidFill>
          </p:spPr>
          <p:txBody>
            <a:bodyPr/>
            <a:lstStyle/>
            <a:p>
              <a:endParaRPr lang="ja-JP" altLang="en-US"/>
            </a:p>
          </p:txBody>
        </p:sp>
        <p:sp>
          <p:nvSpPr>
            <p:cNvPr id="23" name="TextBox 23"/>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grpSp>
        <p:nvGrpSpPr>
          <p:cNvPr id="24" name="Group 24"/>
          <p:cNvGrpSpPr/>
          <p:nvPr/>
        </p:nvGrpSpPr>
        <p:grpSpPr>
          <a:xfrm>
            <a:off x="6330209" y="6464501"/>
            <a:ext cx="5630764" cy="3419508"/>
            <a:chOff x="0" y="0"/>
            <a:chExt cx="1252304" cy="760512"/>
          </a:xfrm>
        </p:grpSpPr>
        <p:sp>
          <p:nvSpPr>
            <p:cNvPr id="25" name="Freeform 25"/>
            <p:cNvSpPr/>
            <p:nvPr/>
          </p:nvSpPr>
          <p:spPr>
            <a:xfrm>
              <a:off x="0" y="0"/>
              <a:ext cx="1252304" cy="760512"/>
            </a:xfrm>
            <a:custGeom>
              <a:avLst/>
              <a:gdLst/>
              <a:ahLst/>
              <a:cxnLst/>
              <a:rect l="l" t="t" r="r" b="b"/>
              <a:pathLst>
                <a:path w="1252304" h="760512">
                  <a:moveTo>
                    <a:pt x="0" y="0"/>
                  </a:moveTo>
                  <a:lnTo>
                    <a:pt x="1252304" y="0"/>
                  </a:lnTo>
                  <a:lnTo>
                    <a:pt x="1252304" y="760512"/>
                  </a:lnTo>
                  <a:lnTo>
                    <a:pt x="0" y="760512"/>
                  </a:lnTo>
                  <a:close/>
                </a:path>
              </a:pathLst>
            </a:custGeom>
            <a:solidFill>
              <a:srgbClr val="E1E1E1"/>
            </a:solidFill>
          </p:spPr>
          <p:txBody>
            <a:bodyPr/>
            <a:lstStyle/>
            <a:p>
              <a:endParaRPr lang="ja-JP" altLang="en-US"/>
            </a:p>
          </p:txBody>
        </p:sp>
        <p:sp>
          <p:nvSpPr>
            <p:cNvPr id="26" name="TextBox 26"/>
            <p:cNvSpPr txBox="1"/>
            <p:nvPr/>
          </p:nvSpPr>
          <p:spPr>
            <a:xfrm>
              <a:off x="0" y="-323850"/>
              <a:ext cx="1252304" cy="1084362"/>
            </a:xfrm>
            <a:prstGeom prst="rect">
              <a:avLst/>
            </a:prstGeom>
          </p:spPr>
          <p:txBody>
            <a:bodyPr lIns="50800" tIns="50800" rIns="50800" bIns="50800" rtlCol="0" anchor="ctr"/>
            <a:lstStyle/>
            <a:p>
              <a:pPr algn="ctr">
                <a:lnSpc>
                  <a:spcPts val="38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79486" y="3397842"/>
            <a:ext cx="4047467" cy="4114800"/>
          </a:xfrm>
          <a:custGeom>
            <a:avLst/>
            <a:gdLst/>
            <a:ahLst/>
            <a:cxnLst/>
            <a:rect l="l" t="t" r="r" b="b"/>
            <a:pathLst>
              <a:path w="4047467" h="4114800">
                <a:moveTo>
                  <a:pt x="0" y="0"/>
                </a:moveTo>
                <a:lnTo>
                  <a:pt x="4047467" y="0"/>
                </a:lnTo>
                <a:lnTo>
                  <a:pt x="40474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TextBox 3"/>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B市祝事業について</a:t>
            </a:r>
          </a:p>
        </p:txBody>
      </p:sp>
      <p:sp>
        <p:nvSpPr>
          <p:cNvPr id="4" name="TextBox 4"/>
          <p:cNvSpPr txBox="1"/>
          <p:nvPr/>
        </p:nvSpPr>
        <p:spPr>
          <a:xfrm>
            <a:off x="9535259" y="2526390"/>
            <a:ext cx="5243949" cy="5408598"/>
          </a:xfrm>
          <a:prstGeom prst="rect">
            <a:avLst/>
          </a:prstGeom>
        </p:spPr>
        <p:txBody>
          <a:bodyPr lIns="0" tIns="0" rIns="0" bIns="0" rtlCol="0" anchor="t">
            <a:spAutoFit/>
          </a:bodyPr>
          <a:lstStyle/>
          <a:p>
            <a:pPr algn="l">
              <a:lnSpc>
                <a:spcPts val="6677"/>
              </a:lnSpc>
            </a:pPr>
            <a:r>
              <a:rPr lang="en-US" sz="4173" spc="208">
                <a:solidFill>
                  <a:srgbClr val="373737"/>
                </a:solidFill>
                <a:latin typeface="セザンヌ Medium"/>
                <a:ea typeface="セザンヌ Medium"/>
                <a:cs typeface="セザンヌ Medium"/>
                <a:sym typeface="セザンヌ Medium"/>
              </a:rPr>
              <a:t>B市では100歳を迎えられた方に感謝と敬意のしるしとして敬老祝金(10,000円)を贈呈する事業があります。</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(現)業務の流れ</a:t>
            </a:r>
          </a:p>
        </p:txBody>
      </p:sp>
      <p:grpSp>
        <p:nvGrpSpPr>
          <p:cNvPr id="3" name="Group 3"/>
          <p:cNvGrpSpPr/>
          <p:nvPr/>
        </p:nvGrpSpPr>
        <p:grpSpPr>
          <a:xfrm>
            <a:off x="3752649" y="2167169"/>
            <a:ext cx="4519621" cy="6150033"/>
            <a:chOff x="0" y="0"/>
            <a:chExt cx="6026162" cy="8200044"/>
          </a:xfrm>
        </p:grpSpPr>
        <p:grpSp>
          <p:nvGrpSpPr>
            <p:cNvPr id="4" name="Group 4"/>
            <p:cNvGrpSpPr/>
            <p:nvPr/>
          </p:nvGrpSpPr>
          <p:grpSpPr>
            <a:xfrm>
              <a:off x="2621904" y="5138493"/>
              <a:ext cx="782354" cy="449507"/>
              <a:chOff x="0" y="0"/>
              <a:chExt cx="812800" cy="467000"/>
            </a:xfrm>
          </p:grpSpPr>
          <p:sp>
            <p:nvSpPr>
              <p:cNvPr id="5" name="Freeform 5"/>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6" name="TextBox 6"/>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7" name="TextBox 7"/>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贈呈対象者にアンケートを実施し、スケジュールや訪問先の調整を行います。</a:t>
              </a:r>
            </a:p>
          </p:txBody>
        </p:sp>
        <p:grpSp>
          <p:nvGrpSpPr>
            <p:cNvPr id="8" name="Group 8"/>
            <p:cNvGrpSpPr/>
            <p:nvPr/>
          </p:nvGrpSpPr>
          <p:grpSpPr>
            <a:xfrm>
              <a:off x="219081" y="0"/>
              <a:ext cx="5588000" cy="5588000"/>
              <a:chOff x="0" y="0"/>
              <a:chExt cx="772381" cy="772381"/>
            </a:xfrm>
          </p:grpSpPr>
          <p:sp>
            <p:nvSpPr>
              <p:cNvPr id="9" name="Freeform 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10" name="TextBox 1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1" name="Group 11"/>
            <p:cNvGrpSpPr/>
            <p:nvPr/>
          </p:nvGrpSpPr>
          <p:grpSpPr>
            <a:xfrm>
              <a:off x="414564" y="201116"/>
              <a:ext cx="5197034" cy="51970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3" name="TextBox 1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4" name="Group 14"/>
            <p:cNvGrpSpPr/>
            <p:nvPr/>
          </p:nvGrpSpPr>
          <p:grpSpPr>
            <a:xfrm>
              <a:off x="612130" y="393050"/>
              <a:ext cx="4801901" cy="48019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6" name="TextBox 1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7" name="TextBox 17"/>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電話での</a:t>
              </a:r>
            </a:p>
            <a:p>
              <a:pPr algn="ctr">
                <a:lnSpc>
                  <a:spcPts val="4320"/>
                </a:lnSpc>
              </a:pPr>
              <a:r>
                <a:rPr lang="en-US" sz="2400" b="1" spc="120">
                  <a:solidFill>
                    <a:srgbClr val="373737"/>
                  </a:solidFill>
                  <a:latin typeface="セザンヌ Bold"/>
                  <a:ea typeface="セザンヌ Bold"/>
                  <a:cs typeface="セザンヌ Bold"/>
                  <a:sym typeface="セザンヌ Bold"/>
                </a:rPr>
                <a:t>スケジュール調整</a:t>
              </a:r>
            </a:p>
          </p:txBody>
        </p:sp>
        <p:sp>
          <p:nvSpPr>
            <p:cNvPr id="18" name="TextBox 18"/>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9" name="Group 19"/>
          <p:cNvGrpSpPr/>
          <p:nvPr/>
        </p:nvGrpSpPr>
        <p:grpSpPr>
          <a:xfrm>
            <a:off x="9423266" y="2167169"/>
            <a:ext cx="4519621" cy="6150033"/>
            <a:chOff x="0" y="0"/>
            <a:chExt cx="6026162" cy="8200044"/>
          </a:xfrm>
        </p:grpSpPr>
        <p:sp>
          <p:nvSpPr>
            <p:cNvPr id="20" name="TextBox 20"/>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1" name="Group 21"/>
            <p:cNvGrpSpPr/>
            <p:nvPr/>
          </p:nvGrpSpPr>
          <p:grpSpPr>
            <a:xfrm>
              <a:off x="219081" y="0"/>
              <a:ext cx="5588000" cy="5588000"/>
              <a:chOff x="0" y="0"/>
              <a:chExt cx="772381" cy="772381"/>
            </a:xfrm>
          </p:grpSpPr>
          <p:sp>
            <p:nvSpPr>
              <p:cNvPr id="22" name="Freeform 22"/>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3" name="TextBox 23"/>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4" name="Group 24"/>
            <p:cNvGrpSpPr/>
            <p:nvPr/>
          </p:nvGrpSpPr>
          <p:grpSpPr>
            <a:xfrm>
              <a:off x="414564" y="201116"/>
              <a:ext cx="5197034" cy="519703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6" name="TextBox 2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7" name="Group 27"/>
            <p:cNvGrpSpPr/>
            <p:nvPr/>
          </p:nvGrpSpPr>
          <p:grpSpPr>
            <a:xfrm>
              <a:off x="612130" y="393050"/>
              <a:ext cx="4801901" cy="48019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9" name="TextBox 29"/>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30" name="Group 30"/>
            <p:cNvGrpSpPr/>
            <p:nvPr/>
          </p:nvGrpSpPr>
          <p:grpSpPr>
            <a:xfrm>
              <a:off x="2621904" y="5138493"/>
              <a:ext cx="782354" cy="449507"/>
              <a:chOff x="0" y="0"/>
              <a:chExt cx="812800" cy="467000"/>
            </a:xfrm>
          </p:grpSpPr>
          <p:sp>
            <p:nvSpPr>
              <p:cNvPr id="31" name="Freeform 31"/>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2" name="TextBox 32"/>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3" name="TextBox 33"/>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4" name="TextBox 34"/>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5" name="TextBox 35"/>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(現)業務の流れ</a:t>
            </a:r>
          </a:p>
        </p:txBody>
      </p:sp>
      <p:grpSp>
        <p:nvGrpSpPr>
          <p:cNvPr id="3" name="Group 3"/>
          <p:cNvGrpSpPr/>
          <p:nvPr/>
        </p:nvGrpSpPr>
        <p:grpSpPr>
          <a:xfrm>
            <a:off x="3752649" y="2167169"/>
            <a:ext cx="4519621" cy="6150033"/>
            <a:chOff x="0" y="0"/>
            <a:chExt cx="6026162" cy="8200044"/>
          </a:xfrm>
        </p:grpSpPr>
        <p:grpSp>
          <p:nvGrpSpPr>
            <p:cNvPr id="4" name="Group 4"/>
            <p:cNvGrpSpPr/>
            <p:nvPr/>
          </p:nvGrpSpPr>
          <p:grpSpPr>
            <a:xfrm>
              <a:off x="2621904" y="5138493"/>
              <a:ext cx="782354" cy="449507"/>
              <a:chOff x="0" y="0"/>
              <a:chExt cx="812800" cy="467000"/>
            </a:xfrm>
          </p:grpSpPr>
          <p:sp>
            <p:nvSpPr>
              <p:cNvPr id="5" name="Freeform 5"/>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6" name="TextBox 6"/>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7" name="TextBox 7"/>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贈呈対象者にアンケートを実施し、スケジュールや訪問先の調整を行います。</a:t>
              </a:r>
            </a:p>
          </p:txBody>
        </p:sp>
        <p:grpSp>
          <p:nvGrpSpPr>
            <p:cNvPr id="8" name="Group 8"/>
            <p:cNvGrpSpPr/>
            <p:nvPr/>
          </p:nvGrpSpPr>
          <p:grpSpPr>
            <a:xfrm>
              <a:off x="219081" y="0"/>
              <a:ext cx="5588000" cy="5588000"/>
              <a:chOff x="0" y="0"/>
              <a:chExt cx="772381" cy="772381"/>
            </a:xfrm>
          </p:grpSpPr>
          <p:sp>
            <p:nvSpPr>
              <p:cNvPr id="9" name="Freeform 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10" name="TextBox 1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1" name="Group 11"/>
            <p:cNvGrpSpPr/>
            <p:nvPr/>
          </p:nvGrpSpPr>
          <p:grpSpPr>
            <a:xfrm>
              <a:off x="414564" y="201116"/>
              <a:ext cx="5197034" cy="51970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3" name="TextBox 1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4" name="Group 14"/>
            <p:cNvGrpSpPr/>
            <p:nvPr/>
          </p:nvGrpSpPr>
          <p:grpSpPr>
            <a:xfrm>
              <a:off x="612130" y="393050"/>
              <a:ext cx="4801901" cy="48019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6" name="TextBox 1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7" name="TextBox 17"/>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電話での</a:t>
              </a:r>
            </a:p>
            <a:p>
              <a:pPr algn="ctr">
                <a:lnSpc>
                  <a:spcPts val="4320"/>
                </a:lnSpc>
              </a:pPr>
              <a:r>
                <a:rPr lang="en-US" sz="2400" b="1" spc="120">
                  <a:solidFill>
                    <a:srgbClr val="373737"/>
                  </a:solidFill>
                  <a:latin typeface="セザンヌ Bold"/>
                  <a:ea typeface="セザンヌ Bold"/>
                  <a:cs typeface="セザンヌ Bold"/>
                  <a:sym typeface="セザンヌ Bold"/>
                </a:rPr>
                <a:t>スケジュール調整</a:t>
              </a:r>
            </a:p>
          </p:txBody>
        </p:sp>
        <p:sp>
          <p:nvSpPr>
            <p:cNvPr id="18" name="TextBox 18"/>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9" name="Group 19"/>
          <p:cNvGrpSpPr/>
          <p:nvPr/>
        </p:nvGrpSpPr>
        <p:grpSpPr>
          <a:xfrm>
            <a:off x="9423266" y="2167169"/>
            <a:ext cx="4519621" cy="6150033"/>
            <a:chOff x="0" y="0"/>
            <a:chExt cx="6026162" cy="8200044"/>
          </a:xfrm>
        </p:grpSpPr>
        <p:sp>
          <p:nvSpPr>
            <p:cNvPr id="20" name="TextBox 20"/>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1" name="Group 21"/>
            <p:cNvGrpSpPr/>
            <p:nvPr/>
          </p:nvGrpSpPr>
          <p:grpSpPr>
            <a:xfrm>
              <a:off x="219081" y="0"/>
              <a:ext cx="5588000" cy="5588000"/>
              <a:chOff x="0" y="0"/>
              <a:chExt cx="772381" cy="772381"/>
            </a:xfrm>
          </p:grpSpPr>
          <p:sp>
            <p:nvSpPr>
              <p:cNvPr id="22" name="Freeform 22"/>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3" name="TextBox 23"/>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4" name="Group 24"/>
            <p:cNvGrpSpPr/>
            <p:nvPr/>
          </p:nvGrpSpPr>
          <p:grpSpPr>
            <a:xfrm>
              <a:off x="414564" y="201116"/>
              <a:ext cx="5197034" cy="519703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6" name="TextBox 2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7" name="Group 27"/>
            <p:cNvGrpSpPr/>
            <p:nvPr/>
          </p:nvGrpSpPr>
          <p:grpSpPr>
            <a:xfrm>
              <a:off x="612130" y="393050"/>
              <a:ext cx="4801901" cy="48019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9" name="TextBox 29"/>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30" name="Group 30"/>
            <p:cNvGrpSpPr/>
            <p:nvPr/>
          </p:nvGrpSpPr>
          <p:grpSpPr>
            <a:xfrm>
              <a:off x="2621904" y="5138493"/>
              <a:ext cx="782354" cy="449507"/>
              <a:chOff x="0" y="0"/>
              <a:chExt cx="812800" cy="467000"/>
            </a:xfrm>
          </p:grpSpPr>
          <p:sp>
            <p:nvSpPr>
              <p:cNvPr id="31" name="Freeform 31"/>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2" name="TextBox 32"/>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3" name="TextBox 33"/>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4" name="TextBox 34"/>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5" name="TextBox 35"/>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grpSp>
        <p:nvGrpSpPr>
          <p:cNvPr id="36" name="Group 36"/>
          <p:cNvGrpSpPr/>
          <p:nvPr/>
        </p:nvGrpSpPr>
        <p:grpSpPr>
          <a:xfrm>
            <a:off x="6855679" y="1669043"/>
            <a:ext cx="2095500" cy="2095500"/>
            <a:chOff x="0" y="0"/>
            <a:chExt cx="2794000" cy="2794000"/>
          </a:xfrm>
        </p:grpSpPr>
        <p:grpSp>
          <p:nvGrpSpPr>
            <p:cNvPr id="37" name="Group 37"/>
            <p:cNvGrpSpPr/>
            <p:nvPr/>
          </p:nvGrpSpPr>
          <p:grpSpPr>
            <a:xfrm>
              <a:off x="0" y="0"/>
              <a:ext cx="2794000" cy="2794000"/>
              <a:chOff x="0" y="0"/>
              <a:chExt cx="772381" cy="772381"/>
            </a:xfrm>
          </p:grpSpPr>
          <p:sp>
            <p:nvSpPr>
              <p:cNvPr id="38" name="Freeform 38"/>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39" name="TextBox 39"/>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0" name="Group 40"/>
            <p:cNvGrpSpPr/>
            <p:nvPr/>
          </p:nvGrpSpPr>
          <p:grpSpPr>
            <a:xfrm>
              <a:off x="97741" y="100558"/>
              <a:ext cx="2598517" cy="259851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42" name="TextBox 42"/>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3" name="Group 43"/>
            <p:cNvGrpSpPr/>
            <p:nvPr/>
          </p:nvGrpSpPr>
          <p:grpSpPr>
            <a:xfrm>
              <a:off x="196525" y="196525"/>
              <a:ext cx="2400950" cy="2400950"/>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45" name="TextBox 4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46" name="TextBox 46"/>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Aさんへ電話</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(現)業務の流れ</a:t>
            </a:r>
          </a:p>
        </p:txBody>
      </p:sp>
      <p:grpSp>
        <p:nvGrpSpPr>
          <p:cNvPr id="3" name="Group 3"/>
          <p:cNvGrpSpPr/>
          <p:nvPr/>
        </p:nvGrpSpPr>
        <p:grpSpPr>
          <a:xfrm>
            <a:off x="3752649" y="2167169"/>
            <a:ext cx="4519621" cy="6150033"/>
            <a:chOff x="0" y="0"/>
            <a:chExt cx="6026162" cy="8200044"/>
          </a:xfrm>
        </p:grpSpPr>
        <p:grpSp>
          <p:nvGrpSpPr>
            <p:cNvPr id="4" name="Group 4"/>
            <p:cNvGrpSpPr/>
            <p:nvPr/>
          </p:nvGrpSpPr>
          <p:grpSpPr>
            <a:xfrm>
              <a:off x="2621904" y="5138493"/>
              <a:ext cx="782354" cy="449507"/>
              <a:chOff x="0" y="0"/>
              <a:chExt cx="812800" cy="467000"/>
            </a:xfrm>
          </p:grpSpPr>
          <p:sp>
            <p:nvSpPr>
              <p:cNvPr id="5" name="Freeform 5"/>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6" name="TextBox 6"/>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7" name="TextBox 7"/>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贈呈対象者にアンケートを実施し、スケジュールや訪問先の調整を行います。</a:t>
              </a:r>
            </a:p>
          </p:txBody>
        </p:sp>
        <p:grpSp>
          <p:nvGrpSpPr>
            <p:cNvPr id="8" name="Group 8"/>
            <p:cNvGrpSpPr/>
            <p:nvPr/>
          </p:nvGrpSpPr>
          <p:grpSpPr>
            <a:xfrm>
              <a:off x="219081" y="0"/>
              <a:ext cx="5588000" cy="5588000"/>
              <a:chOff x="0" y="0"/>
              <a:chExt cx="772381" cy="772381"/>
            </a:xfrm>
          </p:grpSpPr>
          <p:sp>
            <p:nvSpPr>
              <p:cNvPr id="9" name="Freeform 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10" name="TextBox 1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1" name="Group 11"/>
            <p:cNvGrpSpPr/>
            <p:nvPr/>
          </p:nvGrpSpPr>
          <p:grpSpPr>
            <a:xfrm>
              <a:off x="414564" y="201116"/>
              <a:ext cx="5197034" cy="51970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3" name="TextBox 1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4" name="Group 14"/>
            <p:cNvGrpSpPr/>
            <p:nvPr/>
          </p:nvGrpSpPr>
          <p:grpSpPr>
            <a:xfrm>
              <a:off x="612130" y="393050"/>
              <a:ext cx="4801901" cy="48019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6" name="TextBox 1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7" name="TextBox 17"/>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電話での</a:t>
              </a:r>
            </a:p>
            <a:p>
              <a:pPr algn="ctr">
                <a:lnSpc>
                  <a:spcPts val="4320"/>
                </a:lnSpc>
              </a:pPr>
              <a:r>
                <a:rPr lang="en-US" sz="2400" b="1" spc="120">
                  <a:solidFill>
                    <a:srgbClr val="373737"/>
                  </a:solidFill>
                  <a:latin typeface="セザンヌ Bold"/>
                  <a:ea typeface="セザンヌ Bold"/>
                  <a:cs typeface="セザンヌ Bold"/>
                  <a:sym typeface="セザンヌ Bold"/>
                </a:rPr>
                <a:t>スケジュール調整</a:t>
              </a:r>
            </a:p>
          </p:txBody>
        </p:sp>
        <p:sp>
          <p:nvSpPr>
            <p:cNvPr id="18" name="TextBox 18"/>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9" name="Group 19"/>
          <p:cNvGrpSpPr/>
          <p:nvPr/>
        </p:nvGrpSpPr>
        <p:grpSpPr>
          <a:xfrm>
            <a:off x="9423266" y="2167169"/>
            <a:ext cx="4519621" cy="6150033"/>
            <a:chOff x="0" y="0"/>
            <a:chExt cx="6026162" cy="8200044"/>
          </a:xfrm>
        </p:grpSpPr>
        <p:sp>
          <p:nvSpPr>
            <p:cNvPr id="20" name="TextBox 20"/>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1" name="Group 21"/>
            <p:cNvGrpSpPr/>
            <p:nvPr/>
          </p:nvGrpSpPr>
          <p:grpSpPr>
            <a:xfrm>
              <a:off x="219081" y="0"/>
              <a:ext cx="5588000" cy="5588000"/>
              <a:chOff x="0" y="0"/>
              <a:chExt cx="772381" cy="772381"/>
            </a:xfrm>
          </p:grpSpPr>
          <p:sp>
            <p:nvSpPr>
              <p:cNvPr id="22" name="Freeform 22"/>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3" name="TextBox 23"/>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4" name="Group 24"/>
            <p:cNvGrpSpPr/>
            <p:nvPr/>
          </p:nvGrpSpPr>
          <p:grpSpPr>
            <a:xfrm>
              <a:off x="414564" y="201116"/>
              <a:ext cx="5197034" cy="519703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6" name="TextBox 2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7" name="Group 27"/>
            <p:cNvGrpSpPr/>
            <p:nvPr/>
          </p:nvGrpSpPr>
          <p:grpSpPr>
            <a:xfrm>
              <a:off x="612130" y="393050"/>
              <a:ext cx="4801901" cy="48019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9" name="TextBox 29"/>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30" name="Group 30"/>
            <p:cNvGrpSpPr/>
            <p:nvPr/>
          </p:nvGrpSpPr>
          <p:grpSpPr>
            <a:xfrm>
              <a:off x="2621904" y="5138493"/>
              <a:ext cx="782354" cy="449507"/>
              <a:chOff x="0" y="0"/>
              <a:chExt cx="812800" cy="467000"/>
            </a:xfrm>
          </p:grpSpPr>
          <p:sp>
            <p:nvSpPr>
              <p:cNvPr id="31" name="Freeform 31"/>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2" name="TextBox 32"/>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3" name="TextBox 33"/>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4" name="TextBox 34"/>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5" name="TextBox 35"/>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grpSp>
        <p:nvGrpSpPr>
          <p:cNvPr id="36" name="Group 36"/>
          <p:cNvGrpSpPr/>
          <p:nvPr/>
        </p:nvGrpSpPr>
        <p:grpSpPr>
          <a:xfrm>
            <a:off x="6855679" y="1669043"/>
            <a:ext cx="2095500" cy="2095500"/>
            <a:chOff x="0" y="0"/>
            <a:chExt cx="2794000" cy="2794000"/>
          </a:xfrm>
        </p:grpSpPr>
        <p:grpSp>
          <p:nvGrpSpPr>
            <p:cNvPr id="37" name="Group 37"/>
            <p:cNvGrpSpPr/>
            <p:nvPr/>
          </p:nvGrpSpPr>
          <p:grpSpPr>
            <a:xfrm>
              <a:off x="0" y="0"/>
              <a:ext cx="2794000" cy="2794000"/>
              <a:chOff x="0" y="0"/>
              <a:chExt cx="772381" cy="772381"/>
            </a:xfrm>
          </p:grpSpPr>
          <p:sp>
            <p:nvSpPr>
              <p:cNvPr id="38" name="Freeform 38"/>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39" name="TextBox 39"/>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0" name="Group 40"/>
            <p:cNvGrpSpPr/>
            <p:nvPr/>
          </p:nvGrpSpPr>
          <p:grpSpPr>
            <a:xfrm>
              <a:off x="97741" y="100558"/>
              <a:ext cx="2598517" cy="259851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42" name="TextBox 42"/>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3" name="Group 43"/>
            <p:cNvGrpSpPr/>
            <p:nvPr/>
          </p:nvGrpSpPr>
          <p:grpSpPr>
            <a:xfrm>
              <a:off x="196525" y="196525"/>
              <a:ext cx="2400950" cy="2400950"/>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45" name="TextBox 4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46" name="TextBox 46"/>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Aさんへ電話</a:t>
              </a:r>
            </a:p>
          </p:txBody>
        </p:sp>
      </p:grpSp>
      <p:grpSp>
        <p:nvGrpSpPr>
          <p:cNvPr id="47" name="Group 47"/>
          <p:cNvGrpSpPr/>
          <p:nvPr/>
        </p:nvGrpSpPr>
        <p:grpSpPr>
          <a:xfrm>
            <a:off x="2704899" y="2358131"/>
            <a:ext cx="2095500" cy="2095500"/>
            <a:chOff x="0" y="0"/>
            <a:chExt cx="2794000" cy="2794000"/>
          </a:xfrm>
        </p:grpSpPr>
        <p:grpSp>
          <p:nvGrpSpPr>
            <p:cNvPr id="48" name="Group 48"/>
            <p:cNvGrpSpPr/>
            <p:nvPr/>
          </p:nvGrpSpPr>
          <p:grpSpPr>
            <a:xfrm>
              <a:off x="0" y="0"/>
              <a:ext cx="2794000" cy="2794000"/>
              <a:chOff x="0" y="0"/>
              <a:chExt cx="772381" cy="772381"/>
            </a:xfrm>
          </p:grpSpPr>
          <p:sp>
            <p:nvSpPr>
              <p:cNvPr id="49" name="Freeform 4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50" name="TextBox 5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1" name="Group 51"/>
            <p:cNvGrpSpPr/>
            <p:nvPr/>
          </p:nvGrpSpPr>
          <p:grpSpPr>
            <a:xfrm>
              <a:off x="97741" y="100558"/>
              <a:ext cx="2598517" cy="2598517"/>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53" name="TextBox 5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4" name="Group 54"/>
            <p:cNvGrpSpPr/>
            <p:nvPr/>
          </p:nvGrpSpPr>
          <p:grpSpPr>
            <a:xfrm>
              <a:off x="196525" y="196525"/>
              <a:ext cx="2400950" cy="2400950"/>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56" name="TextBox 5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57" name="TextBox 57"/>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Bさんへ電話</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(現)業務の流れ</a:t>
            </a:r>
          </a:p>
        </p:txBody>
      </p:sp>
      <p:grpSp>
        <p:nvGrpSpPr>
          <p:cNvPr id="3" name="Group 3"/>
          <p:cNvGrpSpPr/>
          <p:nvPr/>
        </p:nvGrpSpPr>
        <p:grpSpPr>
          <a:xfrm>
            <a:off x="3752649" y="2167169"/>
            <a:ext cx="4519621" cy="6150033"/>
            <a:chOff x="0" y="0"/>
            <a:chExt cx="6026162" cy="8200044"/>
          </a:xfrm>
        </p:grpSpPr>
        <p:grpSp>
          <p:nvGrpSpPr>
            <p:cNvPr id="4" name="Group 4"/>
            <p:cNvGrpSpPr/>
            <p:nvPr/>
          </p:nvGrpSpPr>
          <p:grpSpPr>
            <a:xfrm>
              <a:off x="2621904" y="5138493"/>
              <a:ext cx="782354" cy="449507"/>
              <a:chOff x="0" y="0"/>
              <a:chExt cx="812800" cy="467000"/>
            </a:xfrm>
          </p:grpSpPr>
          <p:sp>
            <p:nvSpPr>
              <p:cNvPr id="5" name="Freeform 5"/>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6" name="TextBox 6"/>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7" name="TextBox 7"/>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贈呈対象者にアンケートを実施し、スケジュールや訪問先の調整を行います。</a:t>
              </a:r>
            </a:p>
          </p:txBody>
        </p:sp>
        <p:grpSp>
          <p:nvGrpSpPr>
            <p:cNvPr id="8" name="Group 8"/>
            <p:cNvGrpSpPr/>
            <p:nvPr/>
          </p:nvGrpSpPr>
          <p:grpSpPr>
            <a:xfrm>
              <a:off x="219081" y="0"/>
              <a:ext cx="5588000" cy="5588000"/>
              <a:chOff x="0" y="0"/>
              <a:chExt cx="772381" cy="772381"/>
            </a:xfrm>
          </p:grpSpPr>
          <p:sp>
            <p:nvSpPr>
              <p:cNvPr id="9" name="Freeform 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10" name="TextBox 1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1" name="Group 11"/>
            <p:cNvGrpSpPr/>
            <p:nvPr/>
          </p:nvGrpSpPr>
          <p:grpSpPr>
            <a:xfrm>
              <a:off x="414564" y="201116"/>
              <a:ext cx="5197034" cy="51970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3" name="TextBox 1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4" name="Group 14"/>
            <p:cNvGrpSpPr/>
            <p:nvPr/>
          </p:nvGrpSpPr>
          <p:grpSpPr>
            <a:xfrm>
              <a:off x="612130" y="393050"/>
              <a:ext cx="4801901" cy="48019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6" name="TextBox 1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7" name="TextBox 17"/>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電話での</a:t>
              </a:r>
            </a:p>
            <a:p>
              <a:pPr algn="ctr">
                <a:lnSpc>
                  <a:spcPts val="4320"/>
                </a:lnSpc>
              </a:pPr>
              <a:r>
                <a:rPr lang="en-US" sz="2400" b="1" spc="120">
                  <a:solidFill>
                    <a:srgbClr val="373737"/>
                  </a:solidFill>
                  <a:latin typeface="セザンヌ Bold"/>
                  <a:ea typeface="セザンヌ Bold"/>
                  <a:cs typeface="セザンヌ Bold"/>
                  <a:sym typeface="セザンヌ Bold"/>
                </a:rPr>
                <a:t>スケジュール調整</a:t>
              </a:r>
            </a:p>
          </p:txBody>
        </p:sp>
        <p:sp>
          <p:nvSpPr>
            <p:cNvPr id="18" name="TextBox 18"/>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9" name="Group 19"/>
          <p:cNvGrpSpPr/>
          <p:nvPr/>
        </p:nvGrpSpPr>
        <p:grpSpPr>
          <a:xfrm>
            <a:off x="9423266" y="2167169"/>
            <a:ext cx="4519621" cy="6150033"/>
            <a:chOff x="0" y="0"/>
            <a:chExt cx="6026162" cy="8200044"/>
          </a:xfrm>
        </p:grpSpPr>
        <p:sp>
          <p:nvSpPr>
            <p:cNvPr id="20" name="TextBox 20"/>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1" name="Group 21"/>
            <p:cNvGrpSpPr/>
            <p:nvPr/>
          </p:nvGrpSpPr>
          <p:grpSpPr>
            <a:xfrm>
              <a:off x="219081" y="0"/>
              <a:ext cx="5588000" cy="5588000"/>
              <a:chOff x="0" y="0"/>
              <a:chExt cx="772381" cy="772381"/>
            </a:xfrm>
          </p:grpSpPr>
          <p:sp>
            <p:nvSpPr>
              <p:cNvPr id="22" name="Freeform 22"/>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3" name="TextBox 23"/>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4" name="Group 24"/>
            <p:cNvGrpSpPr/>
            <p:nvPr/>
          </p:nvGrpSpPr>
          <p:grpSpPr>
            <a:xfrm>
              <a:off x="414564" y="201116"/>
              <a:ext cx="5197034" cy="519703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6" name="TextBox 2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7" name="Group 27"/>
            <p:cNvGrpSpPr/>
            <p:nvPr/>
          </p:nvGrpSpPr>
          <p:grpSpPr>
            <a:xfrm>
              <a:off x="612130" y="393050"/>
              <a:ext cx="4801901" cy="48019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9" name="TextBox 29"/>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30" name="Group 30"/>
            <p:cNvGrpSpPr/>
            <p:nvPr/>
          </p:nvGrpSpPr>
          <p:grpSpPr>
            <a:xfrm>
              <a:off x="2621904" y="5138493"/>
              <a:ext cx="782354" cy="449507"/>
              <a:chOff x="0" y="0"/>
              <a:chExt cx="812800" cy="467000"/>
            </a:xfrm>
          </p:grpSpPr>
          <p:sp>
            <p:nvSpPr>
              <p:cNvPr id="31" name="Freeform 31"/>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2" name="TextBox 32"/>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3" name="TextBox 33"/>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4" name="TextBox 34"/>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5" name="TextBox 35"/>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grpSp>
        <p:nvGrpSpPr>
          <p:cNvPr id="36" name="Group 36"/>
          <p:cNvGrpSpPr/>
          <p:nvPr/>
        </p:nvGrpSpPr>
        <p:grpSpPr>
          <a:xfrm>
            <a:off x="6855679" y="1669043"/>
            <a:ext cx="2095500" cy="2095500"/>
            <a:chOff x="0" y="0"/>
            <a:chExt cx="2794000" cy="2794000"/>
          </a:xfrm>
        </p:grpSpPr>
        <p:grpSp>
          <p:nvGrpSpPr>
            <p:cNvPr id="37" name="Group 37"/>
            <p:cNvGrpSpPr/>
            <p:nvPr/>
          </p:nvGrpSpPr>
          <p:grpSpPr>
            <a:xfrm>
              <a:off x="0" y="0"/>
              <a:ext cx="2794000" cy="2794000"/>
              <a:chOff x="0" y="0"/>
              <a:chExt cx="772381" cy="772381"/>
            </a:xfrm>
          </p:grpSpPr>
          <p:sp>
            <p:nvSpPr>
              <p:cNvPr id="38" name="Freeform 38"/>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39" name="TextBox 39"/>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0" name="Group 40"/>
            <p:cNvGrpSpPr/>
            <p:nvPr/>
          </p:nvGrpSpPr>
          <p:grpSpPr>
            <a:xfrm>
              <a:off x="97741" y="100558"/>
              <a:ext cx="2598517" cy="259851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42" name="TextBox 42"/>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3" name="Group 43"/>
            <p:cNvGrpSpPr/>
            <p:nvPr/>
          </p:nvGrpSpPr>
          <p:grpSpPr>
            <a:xfrm>
              <a:off x="196525" y="196525"/>
              <a:ext cx="2400950" cy="2400950"/>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45" name="TextBox 4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46" name="TextBox 46"/>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Aさんへ電話</a:t>
              </a:r>
            </a:p>
          </p:txBody>
        </p:sp>
      </p:grpSp>
      <p:grpSp>
        <p:nvGrpSpPr>
          <p:cNvPr id="47" name="Group 47"/>
          <p:cNvGrpSpPr/>
          <p:nvPr/>
        </p:nvGrpSpPr>
        <p:grpSpPr>
          <a:xfrm>
            <a:off x="2704899" y="2358131"/>
            <a:ext cx="2095500" cy="2095500"/>
            <a:chOff x="0" y="0"/>
            <a:chExt cx="2794000" cy="2794000"/>
          </a:xfrm>
        </p:grpSpPr>
        <p:grpSp>
          <p:nvGrpSpPr>
            <p:cNvPr id="48" name="Group 48"/>
            <p:cNvGrpSpPr/>
            <p:nvPr/>
          </p:nvGrpSpPr>
          <p:grpSpPr>
            <a:xfrm>
              <a:off x="0" y="0"/>
              <a:ext cx="2794000" cy="2794000"/>
              <a:chOff x="0" y="0"/>
              <a:chExt cx="772381" cy="772381"/>
            </a:xfrm>
          </p:grpSpPr>
          <p:sp>
            <p:nvSpPr>
              <p:cNvPr id="49" name="Freeform 4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50" name="TextBox 5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1" name="Group 51"/>
            <p:cNvGrpSpPr/>
            <p:nvPr/>
          </p:nvGrpSpPr>
          <p:grpSpPr>
            <a:xfrm>
              <a:off x="97741" y="100558"/>
              <a:ext cx="2598517" cy="2598517"/>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53" name="TextBox 5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4" name="Group 54"/>
            <p:cNvGrpSpPr/>
            <p:nvPr/>
          </p:nvGrpSpPr>
          <p:grpSpPr>
            <a:xfrm>
              <a:off x="196525" y="196525"/>
              <a:ext cx="2400950" cy="2400950"/>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56" name="TextBox 5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57" name="TextBox 57"/>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Bさんへ電話</a:t>
              </a:r>
            </a:p>
          </p:txBody>
        </p:sp>
      </p:grpSp>
      <p:grpSp>
        <p:nvGrpSpPr>
          <p:cNvPr id="58" name="Group 58"/>
          <p:cNvGrpSpPr/>
          <p:nvPr/>
        </p:nvGrpSpPr>
        <p:grpSpPr>
          <a:xfrm>
            <a:off x="6759227" y="4747072"/>
            <a:ext cx="2095500" cy="2095500"/>
            <a:chOff x="0" y="0"/>
            <a:chExt cx="2794000" cy="2794000"/>
          </a:xfrm>
        </p:grpSpPr>
        <p:grpSp>
          <p:nvGrpSpPr>
            <p:cNvPr id="59" name="Group 59"/>
            <p:cNvGrpSpPr/>
            <p:nvPr/>
          </p:nvGrpSpPr>
          <p:grpSpPr>
            <a:xfrm>
              <a:off x="0" y="0"/>
              <a:ext cx="2794000" cy="2794000"/>
              <a:chOff x="0" y="0"/>
              <a:chExt cx="772381" cy="772381"/>
            </a:xfrm>
          </p:grpSpPr>
          <p:sp>
            <p:nvSpPr>
              <p:cNvPr id="60" name="Freeform 60"/>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61" name="TextBox 61"/>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62" name="Group 62"/>
            <p:cNvGrpSpPr/>
            <p:nvPr/>
          </p:nvGrpSpPr>
          <p:grpSpPr>
            <a:xfrm>
              <a:off x="97741" y="100558"/>
              <a:ext cx="2598517" cy="2598517"/>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64" name="TextBox 64"/>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65" name="Group 65"/>
            <p:cNvGrpSpPr/>
            <p:nvPr/>
          </p:nvGrpSpPr>
          <p:grpSpPr>
            <a:xfrm>
              <a:off x="196525" y="196525"/>
              <a:ext cx="2400950" cy="2400950"/>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67" name="TextBox 67"/>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68" name="TextBox 68"/>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Cさんへ電話</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694055"/>
          </a:xfrm>
          <a:prstGeom prst="rect">
            <a:avLst/>
          </a:prstGeom>
        </p:spPr>
        <p:txBody>
          <a:bodyPr lIns="0" tIns="0" rIns="0" bIns="0" rtlCol="0" anchor="t">
            <a:spAutoFit/>
          </a:bodyPr>
          <a:lstStyle/>
          <a:p>
            <a:pPr algn="l">
              <a:lnSpc>
                <a:spcPts val="3840"/>
              </a:lnSpc>
            </a:pPr>
            <a:r>
              <a:rPr lang="en-US" sz="2400" b="1" u="sng" spc="120">
                <a:solidFill>
                  <a:srgbClr val="373737"/>
                </a:solidFill>
                <a:latin typeface="セザンヌ Ultra-Bold"/>
                <a:ea typeface="セザンヌ Ultra-Bold"/>
                <a:cs typeface="セザンヌ Ultra-Bold"/>
                <a:sym typeface="セザンヌ Ultra-Bold"/>
              </a:rPr>
              <a:t>(現)業務の流れ</a:t>
            </a:r>
          </a:p>
        </p:txBody>
      </p:sp>
      <p:grpSp>
        <p:nvGrpSpPr>
          <p:cNvPr id="3" name="Group 3"/>
          <p:cNvGrpSpPr/>
          <p:nvPr/>
        </p:nvGrpSpPr>
        <p:grpSpPr>
          <a:xfrm>
            <a:off x="3752649" y="2167169"/>
            <a:ext cx="4519621" cy="6150033"/>
            <a:chOff x="0" y="0"/>
            <a:chExt cx="6026162" cy="8200044"/>
          </a:xfrm>
        </p:grpSpPr>
        <p:grpSp>
          <p:nvGrpSpPr>
            <p:cNvPr id="4" name="Group 4"/>
            <p:cNvGrpSpPr/>
            <p:nvPr/>
          </p:nvGrpSpPr>
          <p:grpSpPr>
            <a:xfrm>
              <a:off x="2621904" y="5138493"/>
              <a:ext cx="782354" cy="449507"/>
              <a:chOff x="0" y="0"/>
              <a:chExt cx="812800" cy="467000"/>
            </a:xfrm>
          </p:grpSpPr>
          <p:sp>
            <p:nvSpPr>
              <p:cNvPr id="5" name="Freeform 5"/>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6" name="TextBox 6"/>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7" name="TextBox 7"/>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贈呈対象者にアンケートを実施し、スケジュールや訪問先の調整を行います。</a:t>
              </a:r>
            </a:p>
          </p:txBody>
        </p:sp>
        <p:grpSp>
          <p:nvGrpSpPr>
            <p:cNvPr id="8" name="Group 8"/>
            <p:cNvGrpSpPr/>
            <p:nvPr/>
          </p:nvGrpSpPr>
          <p:grpSpPr>
            <a:xfrm>
              <a:off x="219081" y="0"/>
              <a:ext cx="5588000" cy="5588000"/>
              <a:chOff x="0" y="0"/>
              <a:chExt cx="772381" cy="772381"/>
            </a:xfrm>
          </p:grpSpPr>
          <p:sp>
            <p:nvSpPr>
              <p:cNvPr id="9" name="Freeform 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10" name="TextBox 1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1" name="Group 11"/>
            <p:cNvGrpSpPr/>
            <p:nvPr/>
          </p:nvGrpSpPr>
          <p:grpSpPr>
            <a:xfrm>
              <a:off x="414564" y="201116"/>
              <a:ext cx="5197034" cy="51970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13" name="TextBox 1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14" name="Group 14"/>
            <p:cNvGrpSpPr/>
            <p:nvPr/>
          </p:nvGrpSpPr>
          <p:grpSpPr>
            <a:xfrm>
              <a:off x="612130" y="393050"/>
              <a:ext cx="4801901" cy="480190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16" name="TextBox 1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17" name="TextBox 17"/>
            <p:cNvSpPr txBox="1"/>
            <p:nvPr/>
          </p:nvSpPr>
          <p:spPr>
            <a:xfrm>
              <a:off x="1118236" y="2050178"/>
              <a:ext cx="3789689" cy="15754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電話での</a:t>
              </a:r>
            </a:p>
            <a:p>
              <a:pPr algn="ctr">
                <a:lnSpc>
                  <a:spcPts val="4320"/>
                </a:lnSpc>
              </a:pPr>
              <a:r>
                <a:rPr lang="en-US" sz="2400" b="1" spc="120">
                  <a:solidFill>
                    <a:srgbClr val="373737"/>
                  </a:solidFill>
                  <a:latin typeface="セザンヌ Bold"/>
                  <a:ea typeface="セザンヌ Bold"/>
                  <a:cs typeface="セザンヌ Bold"/>
                  <a:sym typeface="セザンヌ Bold"/>
                </a:rPr>
                <a:t>スケジュール調整</a:t>
              </a:r>
            </a:p>
          </p:txBody>
        </p:sp>
        <p:sp>
          <p:nvSpPr>
            <p:cNvPr id="18" name="TextBox 18"/>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u="none" strike="noStrike">
                  <a:solidFill>
                    <a:srgbClr val="CDCDCD"/>
                  </a:solidFill>
                  <a:latin typeface="Futura Ultra-Bold"/>
                  <a:ea typeface="Futura Ultra-Bold"/>
                  <a:cs typeface="Futura Ultra-Bold"/>
                  <a:sym typeface="Futura Ultra-Bold"/>
                </a:rPr>
                <a:t>01</a:t>
              </a:r>
            </a:p>
          </p:txBody>
        </p:sp>
      </p:grpSp>
      <p:grpSp>
        <p:nvGrpSpPr>
          <p:cNvPr id="19" name="Group 19"/>
          <p:cNvGrpSpPr/>
          <p:nvPr/>
        </p:nvGrpSpPr>
        <p:grpSpPr>
          <a:xfrm>
            <a:off x="9423266" y="2167169"/>
            <a:ext cx="4519621" cy="6150033"/>
            <a:chOff x="0" y="0"/>
            <a:chExt cx="6026162" cy="8200044"/>
          </a:xfrm>
        </p:grpSpPr>
        <p:sp>
          <p:nvSpPr>
            <p:cNvPr id="20" name="TextBox 20"/>
            <p:cNvSpPr txBox="1"/>
            <p:nvPr/>
          </p:nvSpPr>
          <p:spPr>
            <a:xfrm>
              <a:off x="0" y="6095654"/>
              <a:ext cx="6026162" cy="2104390"/>
            </a:xfrm>
            <a:prstGeom prst="rect">
              <a:avLst/>
            </a:prstGeom>
          </p:spPr>
          <p:txBody>
            <a:bodyPr lIns="0" tIns="0" rIns="0" bIns="0" rtlCol="0" anchor="t">
              <a:spAutoFit/>
            </a:bodyPr>
            <a:lstStyle/>
            <a:p>
              <a:pPr algn="l">
                <a:lnSpc>
                  <a:spcPts val="3840"/>
                </a:lnSpc>
              </a:pPr>
              <a:r>
                <a:rPr lang="en-US" sz="2400" spc="120">
                  <a:solidFill>
                    <a:srgbClr val="373737"/>
                  </a:solidFill>
                  <a:latin typeface="セザンヌ Medium"/>
                  <a:ea typeface="セザンヌ Medium"/>
                  <a:cs typeface="セザンヌ Medium"/>
                  <a:sym typeface="セザンヌ Medium"/>
                </a:rPr>
                <a:t>訪問を行い、感謝の気持ちを伝えるとと共に敬老金を贈呈します。</a:t>
              </a:r>
            </a:p>
          </p:txBody>
        </p:sp>
        <p:grpSp>
          <p:nvGrpSpPr>
            <p:cNvPr id="21" name="Group 21"/>
            <p:cNvGrpSpPr/>
            <p:nvPr/>
          </p:nvGrpSpPr>
          <p:grpSpPr>
            <a:xfrm>
              <a:off x="219081" y="0"/>
              <a:ext cx="5588000" cy="5588000"/>
              <a:chOff x="0" y="0"/>
              <a:chExt cx="772381" cy="772381"/>
            </a:xfrm>
          </p:grpSpPr>
          <p:sp>
            <p:nvSpPr>
              <p:cNvPr id="22" name="Freeform 22"/>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23" name="TextBox 23"/>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4" name="Group 24"/>
            <p:cNvGrpSpPr/>
            <p:nvPr/>
          </p:nvGrpSpPr>
          <p:grpSpPr>
            <a:xfrm>
              <a:off x="414564" y="201116"/>
              <a:ext cx="5197034" cy="519703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26" name="TextBox 2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27" name="Group 27"/>
            <p:cNvGrpSpPr/>
            <p:nvPr/>
          </p:nvGrpSpPr>
          <p:grpSpPr>
            <a:xfrm>
              <a:off x="612130" y="393050"/>
              <a:ext cx="4801901" cy="48019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29" name="TextBox 29"/>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30" name="Group 30"/>
            <p:cNvGrpSpPr/>
            <p:nvPr/>
          </p:nvGrpSpPr>
          <p:grpSpPr>
            <a:xfrm>
              <a:off x="2621904" y="5138493"/>
              <a:ext cx="782354" cy="449507"/>
              <a:chOff x="0" y="0"/>
              <a:chExt cx="812800" cy="467000"/>
            </a:xfrm>
          </p:grpSpPr>
          <p:sp>
            <p:nvSpPr>
              <p:cNvPr id="31" name="Freeform 31"/>
              <p:cNvSpPr/>
              <p:nvPr/>
            </p:nvSpPr>
            <p:spPr>
              <a:xfrm>
                <a:off x="0" y="0"/>
                <a:ext cx="812800" cy="467000"/>
              </a:xfrm>
              <a:custGeom>
                <a:avLst/>
                <a:gdLst/>
                <a:ahLst/>
                <a:cxnLst/>
                <a:rect l="l" t="t" r="r" b="b"/>
                <a:pathLst>
                  <a:path w="812800" h="467000">
                    <a:moveTo>
                      <a:pt x="406400" y="467000"/>
                    </a:moveTo>
                    <a:lnTo>
                      <a:pt x="812800" y="0"/>
                    </a:lnTo>
                    <a:lnTo>
                      <a:pt x="0" y="0"/>
                    </a:lnTo>
                    <a:lnTo>
                      <a:pt x="406400" y="467000"/>
                    </a:lnTo>
                    <a:close/>
                  </a:path>
                </a:pathLst>
              </a:custGeom>
              <a:solidFill>
                <a:srgbClr val="CDCDCD"/>
              </a:solidFill>
            </p:spPr>
            <p:txBody>
              <a:bodyPr/>
              <a:lstStyle/>
              <a:p>
                <a:endParaRPr lang="ja-JP" altLang="en-US"/>
              </a:p>
            </p:txBody>
          </p:sp>
          <p:sp>
            <p:nvSpPr>
              <p:cNvPr id="32" name="TextBox 32"/>
              <p:cNvSpPr txBox="1"/>
              <p:nvPr/>
            </p:nvSpPr>
            <p:spPr>
              <a:xfrm>
                <a:off x="127000" y="-290493"/>
                <a:ext cx="558800" cy="540671"/>
              </a:xfrm>
              <a:prstGeom prst="rect">
                <a:avLst/>
              </a:prstGeom>
            </p:spPr>
            <p:txBody>
              <a:bodyPr lIns="50800" tIns="50800" rIns="50800" bIns="50800" rtlCol="0" anchor="ctr"/>
              <a:lstStyle/>
              <a:p>
                <a:pPr algn="ctr">
                  <a:lnSpc>
                    <a:spcPts val="3840"/>
                  </a:lnSpc>
                </a:pPr>
                <a:endParaRPr/>
              </a:p>
            </p:txBody>
          </p:sp>
        </p:grpSp>
        <p:sp>
          <p:nvSpPr>
            <p:cNvPr id="33" name="TextBox 33"/>
            <p:cNvSpPr txBox="1"/>
            <p:nvPr/>
          </p:nvSpPr>
          <p:spPr>
            <a:xfrm>
              <a:off x="1118236" y="2412128"/>
              <a:ext cx="3789689" cy="851535"/>
            </a:xfrm>
            <a:prstGeom prst="rect">
              <a:avLst/>
            </a:prstGeom>
          </p:spPr>
          <p:txBody>
            <a:bodyPr lIns="0" tIns="0" rIns="0" bIns="0" rtlCol="0" anchor="t">
              <a:spAutoFit/>
            </a:bodyPr>
            <a:lstStyle/>
            <a:p>
              <a:pPr algn="ctr">
                <a:lnSpc>
                  <a:spcPts val="4320"/>
                </a:lnSpc>
              </a:pPr>
              <a:r>
                <a:rPr lang="en-US" sz="2400" b="1" spc="120">
                  <a:solidFill>
                    <a:srgbClr val="373737"/>
                  </a:solidFill>
                  <a:latin typeface="セザンヌ Bold"/>
                  <a:ea typeface="セザンヌ Bold"/>
                  <a:cs typeface="セザンヌ Bold"/>
                  <a:sym typeface="セザンヌ Bold"/>
                </a:rPr>
                <a:t>訪問・贈呈</a:t>
              </a:r>
            </a:p>
          </p:txBody>
        </p:sp>
        <p:sp>
          <p:nvSpPr>
            <p:cNvPr id="34" name="TextBox 34"/>
            <p:cNvSpPr txBox="1"/>
            <p:nvPr/>
          </p:nvSpPr>
          <p:spPr>
            <a:xfrm>
              <a:off x="1903013" y="1432095"/>
              <a:ext cx="2220136" cy="725805"/>
            </a:xfrm>
            <a:prstGeom prst="rect">
              <a:avLst/>
            </a:prstGeom>
          </p:spPr>
          <p:txBody>
            <a:bodyPr lIns="0" tIns="0" rIns="0" bIns="0" rtlCol="0" anchor="t">
              <a:spAutoFit/>
            </a:bodyPr>
            <a:lstStyle/>
            <a:p>
              <a:pPr marL="0" lvl="0" indent="0" algn="ctr">
                <a:lnSpc>
                  <a:spcPts val="4800"/>
                </a:lnSpc>
                <a:spcBef>
                  <a:spcPct val="0"/>
                </a:spcBef>
              </a:pPr>
              <a:r>
                <a:rPr lang="en-US" sz="2400" b="1">
                  <a:solidFill>
                    <a:srgbClr val="CDCDCD"/>
                  </a:solidFill>
                  <a:latin typeface="Futura Ultra-Bold"/>
                  <a:ea typeface="Futura Ultra-Bold"/>
                  <a:cs typeface="Futura Ultra-Bold"/>
                  <a:sym typeface="Futura Ultra-Bold"/>
                </a:rPr>
                <a:t>02</a:t>
              </a:r>
            </a:p>
          </p:txBody>
        </p:sp>
      </p:grpSp>
      <p:sp>
        <p:nvSpPr>
          <p:cNvPr id="35" name="TextBox 35"/>
          <p:cNvSpPr txBox="1"/>
          <p:nvPr/>
        </p:nvSpPr>
        <p:spPr>
          <a:xfrm>
            <a:off x="6012460" y="4510666"/>
            <a:ext cx="2842267" cy="731520"/>
          </a:xfrm>
          <a:prstGeom prst="rect">
            <a:avLst/>
          </a:prstGeom>
        </p:spPr>
        <p:txBody>
          <a:bodyPr lIns="0" tIns="0" rIns="0" bIns="0" rtlCol="0" anchor="t">
            <a:spAutoFit/>
          </a:bodyPr>
          <a:lstStyle/>
          <a:p>
            <a:pPr algn="ctr">
              <a:lnSpc>
                <a:spcPts val="4320"/>
              </a:lnSpc>
            </a:pPr>
            <a:endParaRPr/>
          </a:p>
        </p:txBody>
      </p:sp>
      <p:grpSp>
        <p:nvGrpSpPr>
          <p:cNvPr id="36" name="Group 36"/>
          <p:cNvGrpSpPr/>
          <p:nvPr/>
        </p:nvGrpSpPr>
        <p:grpSpPr>
          <a:xfrm>
            <a:off x="6855679" y="1669043"/>
            <a:ext cx="2095500" cy="2095500"/>
            <a:chOff x="0" y="0"/>
            <a:chExt cx="2794000" cy="2794000"/>
          </a:xfrm>
        </p:grpSpPr>
        <p:grpSp>
          <p:nvGrpSpPr>
            <p:cNvPr id="37" name="Group 37"/>
            <p:cNvGrpSpPr/>
            <p:nvPr/>
          </p:nvGrpSpPr>
          <p:grpSpPr>
            <a:xfrm>
              <a:off x="0" y="0"/>
              <a:ext cx="2794000" cy="2794000"/>
              <a:chOff x="0" y="0"/>
              <a:chExt cx="772381" cy="772381"/>
            </a:xfrm>
          </p:grpSpPr>
          <p:sp>
            <p:nvSpPr>
              <p:cNvPr id="38" name="Freeform 38"/>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39" name="TextBox 39"/>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0" name="Group 40"/>
            <p:cNvGrpSpPr/>
            <p:nvPr/>
          </p:nvGrpSpPr>
          <p:grpSpPr>
            <a:xfrm>
              <a:off x="97741" y="100558"/>
              <a:ext cx="2598517" cy="259851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42" name="TextBox 42"/>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43" name="Group 43"/>
            <p:cNvGrpSpPr/>
            <p:nvPr/>
          </p:nvGrpSpPr>
          <p:grpSpPr>
            <a:xfrm>
              <a:off x="196525" y="196525"/>
              <a:ext cx="2400950" cy="2400950"/>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45" name="TextBox 4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46" name="TextBox 46"/>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Aさんへ電話</a:t>
              </a:r>
            </a:p>
          </p:txBody>
        </p:sp>
      </p:grpSp>
      <p:grpSp>
        <p:nvGrpSpPr>
          <p:cNvPr id="47" name="Group 47"/>
          <p:cNvGrpSpPr/>
          <p:nvPr/>
        </p:nvGrpSpPr>
        <p:grpSpPr>
          <a:xfrm>
            <a:off x="2704899" y="2358131"/>
            <a:ext cx="2095500" cy="2095500"/>
            <a:chOff x="0" y="0"/>
            <a:chExt cx="2794000" cy="2794000"/>
          </a:xfrm>
        </p:grpSpPr>
        <p:grpSp>
          <p:nvGrpSpPr>
            <p:cNvPr id="48" name="Group 48"/>
            <p:cNvGrpSpPr/>
            <p:nvPr/>
          </p:nvGrpSpPr>
          <p:grpSpPr>
            <a:xfrm>
              <a:off x="0" y="0"/>
              <a:ext cx="2794000" cy="2794000"/>
              <a:chOff x="0" y="0"/>
              <a:chExt cx="772381" cy="772381"/>
            </a:xfrm>
          </p:grpSpPr>
          <p:sp>
            <p:nvSpPr>
              <p:cNvPr id="49" name="Freeform 49"/>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50" name="TextBox 50"/>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1" name="Group 51"/>
            <p:cNvGrpSpPr/>
            <p:nvPr/>
          </p:nvGrpSpPr>
          <p:grpSpPr>
            <a:xfrm>
              <a:off x="97741" y="100558"/>
              <a:ext cx="2598517" cy="2598517"/>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53" name="TextBox 53"/>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54" name="Group 54"/>
            <p:cNvGrpSpPr/>
            <p:nvPr/>
          </p:nvGrpSpPr>
          <p:grpSpPr>
            <a:xfrm>
              <a:off x="196525" y="196525"/>
              <a:ext cx="2400950" cy="2400950"/>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56" name="TextBox 56"/>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57" name="TextBox 57"/>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Bさんへ電話</a:t>
              </a:r>
            </a:p>
          </p:txBody>
        </p:sp>
      </p:grpSp>
      <p:grpSp>
        <p:nvGrpSpPr>
          <p:cNvPr id="58" name="Group 58"/>
          <p:cNvGrpSpPr/>
          <p:nvPr/>
        </p:nvGrpSpPr>
        <p:grpSpPr>
          <a:xfrm>
            <a:off x="6759227" y="4747072"/>
            <a:ext cx="2095500" cy="2095500"/>
            <a:chOff x="0" y="0"/>
            <a:chExt cx="2794000" cy="2794000"/>
          </a:xfrm>
        </p:grpSpPr>
        <p:grpSp>
          <p:nvGrpSpPr>
            <p:cNvPr id="59" name="Group 59"/>
            <p:cNvGrpSpPr/>
            <p:nvPr/>
          </p:nvGrpSpPr>
          <p:grpSpPr>
            <a:xfrm>
              <a:off x="0" y="0"/>
              <a:ext cx="2794000" cy="2794000"/>
              <a:chOff x="0" y="0"/>
              <a:chExt cx="772381" cy="772381"/>
            </a:xfrm>
          </p:grpSpPr>
          <p:sp>
            <p:nvSpPr>
              <p:cNvPr id="60" name="Freeform 60"/>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61" name="TextBox 61"/>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62" name="Group 62"/>
            <p:cNvGrpSpPr/>
            <p:nvPr/>
          </p:nvGrpSpPr>
          <p:grpSpPr>
            <a:xfrm>
              <a:off x="97741" y="100558"/>
              <a:ext cx="2598517" cy="2598517"/>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64" name="TextBox 64"/>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65" name="Group 65"/>
            <p:cNvGrpSpPr/>
            <p:nvPr/>
          </p:nvGrpSpPr>
          <p:grpSpPr>
            <a:xfrm>
              <a:off x="196525" y="196525"/>
              <a:ext cx="2400950" cy="2400950"/>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67" name="TextBox 67"/>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68" name="TextBox 68"/>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Cさんへ電話</a:t>
              </a:r>
            </a:p>
          </p:txBody>
        </p:sp>
      </p:grpSp>
      <p:grpSp>
        <p:nvGrpSpPr>
          <p:cNvPr id="69" name="Group 69"/>
          <p:cNvGrpSpPr/>
          <p:nvPr/>
        </p:nvGrpSpPr>
        <p:grpSpPr>
          <a:xfrm>
            <a:off x="3033213" y="4747072"/>
            <a:ext cx="2095500" cy="2095500"/>
            <a:chOff x="0" y="0"/>
            <a:chExt cx="2794000" cy="2794000"/>
          </a:xfrm>
        </p:grpSpPr>
        <p:grpSp>
          <p:nvGrpSpPr>
            <p:cNvPr id="70" name="Group 70"/>
            <p:cNvGrpSpPr/>
            <p:nvPr/>
          </p:nvGrpSpPr>
          <p:grpSpPr>
            <a:xfrm>
              <a:off x="0" y="0"/>
              <a:ext cx="2794000" cy="2794000"/>
              <a:chOff x="0" y="0"/>
              <a:chExt cx="772381" cy="772381"/>
            </a:xfrm>
          </p:grpSpPr>
          <p:sp>
            <p:nvSpPr>
              <p:cNvPr id="71" name="Freeform 71"/>
              <p:cNvSpPr/>
              <p:nvPr/>
            </p:nvSpPr>
            <p:spPr>
              <a:xfrm>
                <a:off x="0" y="0"/>
                <a:ext cx="772381" cy="772381"/>
              </a:xfrm>
              <a:custGeom>
                <a:avLst/>
                <a:gdLst/>
                <a:ahLst/>
                <a:cxnLst/>
                <a:rect l="l" t="t" r="r" b="b"/>
                <a:pathLst>
                  <a:path w="772381" h="772381">
                    <a:moveTo>
                      <a:pt x="386191" y="0"/>
                    </a:moveTo>
                    <a:cubicBezTo>
                      <a:pt x="172903" y="0"/>
                      <a:pt x="0" y="172903"/>
                      <a:pt x="0" y="386191"/>
                    </a:cubicBezTo>
                    <a:cubicBezTo>
                      <a:pt x="0" y="599478"/>
                      <a:pt x="172903" y="772381"/>
                      <a:pt x="386191" y="772381"/>
                    </a:cubicBezTo>
                    <a:cubicBezTo>
                      <a:pt x="599478" y="772381"/>
                      <a:pt x="772381" y="599478"/>
                      <a:pt x="772381" y="386191"/>
                    </a:cubicBezTo>
                    <a:cubicBezTo>
                      <a:pt x="772381" y="172903"/>
                      <a:pt x="599478" y="0"/>
                      <a:pt x="386191" y="0"/>
                    </a:cubicBezTo>
                    <a:close/>
                  </a:path>
                </a:pathLst>
              </a:custGeom>
              <a:solidFill>
                <a:srgbClr val="000000">
                  <a:alpha val="0"/>
                </a:srgbClr>
              </a:solidFill>
              <a:ln w="9525" cap="sq">
                <a:solidFill>
                  <a:srgbClr val="CDCDCD"/>
                </a:solidFill>
                <a:prstDash val="solid"/>
                <a:miter/>
              </a:ln>
            </p:spPr>
            <p:txBody>
              <a:bodyPr/>
              <a:lstStyle/>
              <a:p>
                <a:endParaRPr lang="ja-JP" altLang="en-US"/>
              </a:p>
            </p:txBody>
          </p:sp>
          <p:sp>
            <p:nvSpPr>
              <p:cNvPr id="72" name="TextBox 72"/>
              <p:cNvSpPr txBox="1"/>
              <p:nvPr/>
            </p:nvSpPr>
            <p:spPr>
              <a:xfrm>
                <a:off x="72411" y="-251439"/>
                <a:ext cx="627560" cy="95141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73" name="Group 73"/>
            <p:cNvGrpSpPr/>
            <p:nvPr/>
          </p:nvGrpSpPr>
          <p:grpSpPr>
            <a:xfrm>
              <a:off x="97741" y="100558"/>
              <a:ext cx="2598517" cy="2598517"/>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CDCDCD"/>
                </a:solidFill>
                <a:prstDash val="solid"/>
                <a:miter/>
              </a:ln>
            </p:spPr>
            <p:txBody>
              <a:bodyPr/>
              <a:lstStyle/>
              <a:p>
                <a:endParaRPr lang="ja-JP" altLang="en-US"/>
              </a:p>
            </p:txBody>
          </p:sp>
          <p:sp>
            <p:nvSpPr>
              <p:cNvPr id="75" name="TextBox 75"/>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grpSp>
          <p:nvGrpSpPr>
            <p:cNvPr id="76" name="Group 76"/>
            <p:cNvGrpSpPr/>
            <p:nvPr/>
          </p:nvGrpSpPr>
          <p:grpSpPr>
            <a:xfrm>
              <a:off x="196525" y="196525"/>
              <a:ext cx="2400950" cy="2400950"/>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CDCDCD"/>
                </a:solidFill>
                <a:prstDash val="solid"/>
                <a:miter/>
              </a:ln>
            </p:spPr>
            <p:txBody>
              <a:bodyPr/>
              <a:lstStyle/>
              <a:p>
                <a:endParaRPr lang="ja-JP" altLang="en-US"/>
              </a:p>
            </p:txBody>
          </p:sp>
          <p:sp>
            <p:nvSpPr>
              <p:cNvPr id="78" name="TextBox 78"/>
              <p:cNvSpPr txBox="1"/>
              <p:nvPr/>
            </p:nvSpPr>
            <p:spPr>
              <a:xfrm>
                <a:off x="76200" y="-247650"/>
                <a:ext cx="660400" cy="984250"/>
              </a:xfrm>
              <a:prstGeom prst="rect">
                <a:avLst/>
              </a:prstGeom>
            </p:spPr>
            <p:txBody>
              <a:bodyPr lIns="50800" tIns="50800" rIns="50800" bIns="50800" rtlCol="0" anchor="ctr"/>
              <a:lstStyle/>
              <a:p>
                <a:pPr marL="0" lvl="0" indent="0" algn="ctr">
                  <a:lnSpc>
                    <a:spcPts val="3840"/>
                  </a:lnSpc>
                  <a:spcBef>
                    <a:spcPct val="0"/>
                  </a:spcBef>
                </a:pPr>
                <a:endParaRPr/>
              </a:p>
            </p:txBody>
          </p:sp>
        </p:grpSp>
        <p:sp>
          <p:nvSpPr>
            <p:cNvPr id="79" name="TextBox 79"/>
            <p:cNvSpPr txBox="1"/>
            <p:nvPr/>
          </p:nvSpPr>
          <p:spPr>
            <a:xfrm>
              <a:off x="449578" y="1210826"/>
              <a:ext cx="1894844" cy="421005"/>
            </a:xfrm>
            <a:prstGeom prst="rect">
              <a:avLst/>
            </a:prstGeom>
          </p:spPr>
          <p:txBody>
            <a:bodyPr lIns="0" tIns="0" rIns="0" bIns="0" rtlCol="0" anchor="t">
              <a:spAutoFit/>
            </a:bodyPr>
            <a:lstStyle/>
            <a:p>
              <a:pPr algn="ctr">
                <a:lnSpc>
                  <a:spcPts val="2159"/>
                </a:lnSpc>
              </a:pPr>
              <a:r>
                <a:rPr lang="en-US" sz="1199" b="1" spc="59">
                  <a:solidFill>
                    <a:srgbClr val="373737"/>
                  </a:solidFill>
                  <a:latin typeface="セザンヌ Bold"/>
                  <a:ea typeface="セザンヌ Bold"/>
                  <a:cs typeface="セザンヌ Bold"/>
                  <a:sym typeface="セザンヌ Bold"/>
                </a:rPr>
                <a:t>Dさんへ電話</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376</Words>
  <Application>Microsoft Office PowerPoint</Application>
  <PresentationFormat>ユーザー設定</PresentationFormat>
  <Paragraphs>154</Paragraphs>
  <Slides>24</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24</vt:i4>
      </vt:variant>
    </vt:vector>
  </HeadingPairs>
  <TitlesOfParts>
    <vt:vector size="32" baseType="lpstr">
      <vt:lpstr>Arial</vt:lpstr>
      <vt:lpstr>Calibri</vt:lpstr>
      <vt:lpstr>セザンヌ Medium</vt:lpstr>
      <vt:lpstr>セザンヌ Ultra-Bold</vt:lpstr>
      <vt:lpstr>セザンヌ Bold</vt:lpstr>
      <vt:lpstr>Futura Bold</vt:lpstr>
      <vt:lpstr>Futura Ultra-Bold</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段落テキストのコピー</dc:title>
  <dc:creator>貝原菜月</dc:creator>
  <cp:lastModifiedBy>菜月 貝原</cp:lastModifiedBy>
  <cp:revision>3</cp:revision>
  <dcterms:created xsi:type="dcterms:W3CDTF">2006-08-16T00:00:00Z</dcterms:created>
  <dcterms:modified xsi:type="dcterms:W3CDTF">2024-12-15T05:31:53Z</dcterms:modified>
  <dc:identifier>DAGYxorQJCg</dc:identifier>
</cp:coreProperties>
</file>